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61" r:id="rId2"/>
    <p:sldId id="359" r:id="rId3"/>
    <p:sldId id="3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D658023-60CB-48EE-9C11-50E4C0AD0DD9}">
          <p14:sldIdLst>
            <p14:sldId id="361"/>
            <p14:sldId id="359"/>
            <p14:sldId id="3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" initials="S" lastIdx="1" clrIdx="0">
    <p:extLst>
      <p:ext uri="{19B8F6BF-5375-455C-9EA6-DF929625EA0E}">
        <p15:presenceInfo xmlns:p15="http://schemas.microsoft.com/office/powerpoint/2012/main" userId="S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9FD"/>
    <a:srgbClr val="8D44AD"/>
    <a:srgbClr val="A4985C"/>
    <a:srgbClr val="F39C11"/>
    <a:srgbClr val="E84C3D"/>
    <a:srgbClr val="27AE61"/>
    <a:srgbClr val="2D3E50"/>
    <a:srgbClr val="1675AA"/>
    <a:srgbClr val="2F5597"/>
    <a:srgbClr val="37B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6" autoAdjust="0"/>
    <p:restoredTop sz="94660"/>
  </p:normalViewPr>
  <p:slideViewPr>
    <p:cSldViewPr snapToGrid="0">
      <p:cViewPr>
        <p:scale>
          <a:sx n="110" d="100"/>
          <a:sy n="110" d="100"/>
        </p:scale>
        <p:origin x="45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24309-CFDB-4597-BFBD-44675617EA6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3376E-1F05-4F7F-9B91-ACF81641ED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32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3376E-1F05-4F7F-9B91-ACF81641ED9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77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3376E-1F05-4F7F-9B91-ACF81641ED9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34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60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76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91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5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92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85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79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41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700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117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FD24-77B8-4250-BA29-600B2DC7237A}" type="datetimeFigureOut">
              <a:rPr lang="en-IN" smtClean="0"/>
              <a:t>20-04-2023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5323-40F9-4A30-AB91-66FEEEEC49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65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8.sv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B8FC4EDE-5833-4FB3-BACB-6AAB4369BA6A}"/>
              </a:ext>
            </a:extLst>
          </p:cNvPr>
          <p:cNvSpPr/>
          <p:nvPr/>
        </p:nvSpPr>
        <p:spPr>
          <a:xfrm>
            <a:off x="1120443" y="1739545"/>
            <a:ext cx="1807526" cy="177747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7D7198-D6E0-B0B4-9783-7AA73911CCFE}"/>
              </a:ext>
            </a:extLst>
          </p:cNvPr>
          <p:cNvSpPr/>
          <p:nvPr/>
        </p:nvSpPr>
        <p:spPr>
          <a:xfrm>
            <a:off x="6402681" y="1716320"/>
            <a:ext cx="2095347" cy="180966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57F2236-9F5D-4BCC-8583-E71D4D57127C}"/>
              </a:ext>
            </a:extLst>
          </p:cNvPr>
          <p:cNvCxnSpPr/>
          <p:nvPr/>
        </p:nvCxnSpPr>
        <p:spPr>
          <a:xfrm>
            <a:off x="2028956" y="3530489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D08F86B-B6AB-4AB4-B004-DA454B653FB9}"/>
              </a:ext>
            </a:extLst>
          </p:cNvPr>
          <p:cNvCxnSpPr>
            <a:cxnSpLocks/>
          </p:cNvCxnSpPr>
          <p:nvPr/>
        </p:nvCxnSpPr>
        <p:spPr>
          <a:xfrm>
            <a:off x="7500025" y="3539224"/>
            <a:ext cx="0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B0C8BEB2-8960-460F-AA8A-24BFB55BDE48}"/>
              </a:ext>
            </a:extLst>
          </p:cNvPr>
          <p:cNvSpPr/>
          <p:nvPr/>
        </p:nvSpPr>
        <p:spPr>
          <a:xfrm>
            <a:off x="8986486" y="1487618"/>
            <a:ext cx="2401819" cy="199649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77DA8EE2-1C2B-4C61-ABC2-DBAEF60F672F}"/>
              </a:ext>
            </a:extLst>
          </p:cNvPr>
          <p:cNvSpPr/>
          <p:nvPr/>
        </p:nvSpPr>
        <p:spPr>
          <a:xfrm>
            <a:off x="3553767" y="2669656"/>
            <a:ext cx="2406241" cy="89258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4960251C-29D3-400A-8766-BC1E0664E878}"/>
              </a:ext>
            </a:extLst>
          </p:cNvPr>
          <p:cNvSpPr/>
          <p:nvPr/>
        </p:nvSpPr>
        <p:spPr>
          <a:xfrm>
            <a:off x="9622307" y="4116168"/>
            <a:ext cx="1965420" cy="183659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2B41F06D-AEC3-45B9-90D5-CFD50D8838FA}"/>
              </a:ext>
            </a:extLst>
          </p:cNvPr>
          <p:cNvSpPr/>
          <p:nvPr/>
        </p:nvSpPr>
        <p:spPr>
          <a:xfrm>
            <a:off x="7056128" y="4116170"/>
            <a:ext cx="1926993" cy="143384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A28E05F6-5BB9-495A-81F3-216D1EA25522}"/>
              </a:ext>
            </a:extLst>
          </p:cNvPr>
          <p:cNvSpPr/>
          <p:nvPr/>
        </p:nvSpPr>
        <p:spPr>
          <a:xfrm>
            <a:off x="4619643" y="4103498"/>
            <a:ext cx="2244976" cy="195991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004FED8D-535C-481E-8E6B-512E87374FBB}"/>
              </a:ext>
            </a:extLst>
          </p:cNvPr>
          <p:cNvCxnSpPr>
            <a:cxnSpLocks/>
          </p:cNvCxnSpPr>
          <p:nvPr/>
        </p:nvCxnSpPr>
        <p:spPr>
          <a:xfrm>
            <a:off x="5753290" y="3720570"/>
            <a:ext cx="0" cy="3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D7029ACB-FB46-4A64-BB52-E7904778DBBB}"/>
              </a:ext>
            </a:extLst>
          </p:cNvPr>
          <p:cNvSpPr/>
          <p:nvPr/>
        </p:nvSpPr>
        <p:spPr>
          <a:xfrm>
            <a:off x="121579" y="4115343"/>
            <a:ext cx="1583070" cy="155174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70408514-D7C1-40D6-B9AC-A80AA4D7454D}"/>
              </a:ext>
            </a:extLst>
          </p:cNvPr>
          <p:cNvSpPr/>
          <p:nvPr/>
        </p:nvSpPr>
        <p:spPr>
          <a:xfrm>
            <a:off x="1954409" y="4116169"/>
            <a:ext cx="2155247" cy="142708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E7056B8-1120-73F6-CC35-96A31DF3F064}"/>
              </a:ext>
            </a:extLst>
          </p:cNvPr>
          <p:cNvSpPr txBox="1"/>
          <p:nvPr/>
        </p:nvSpPr>
        <p:spPr>
          <a:xfrm>
            <a:off x="7450355" y="4121366"/>
            <a:ext cx="1017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NefIgArd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E135A38-14F0-6814-76A8-1F0226FEF182}"/>
              </a:ext>
            </a:extLst>
          </p:cNvPr>
          <p:cNvSpPr txBox="1"/>
          <p:nvPr/>
        </p:nvSpPr>
        <p:spPr>
          <a:xfrm>
            <a:off x="7104557" y="4411240"/>
            <a:ext cx="19035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Barratt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Budesonide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Nefecon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reduced proteinuria and eGFR decline.</a:t>
            </a:r>
          </a:p>
        </p:txBody>
      </p:sp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DF4C79A0-D187-4D89-91EF-C7D1FD8C8AED}"/>
              </a:ext>
            </a:extLst>
          </p:cNvPr>
          <p:cNvCxnSpPr>
            <a:cxnSpLocks/>
          </p:cNvCxnSpPr>
          <p:nvPr/>
        </p:nvCxnSpPr>
        <p:spPr>
          <a:xfrm flipV="1">
            <a:off x="4756887" y="2560168"/>
            <a:ext cx="0" cy="9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DFAA8A6E-D586-46C1-A518-1315BCDF11BC}"/>
              </a:ext>
            </a:extLst>
          </p:cNvPr>
          <p:cNvCxnSpPr>
            <a:cxnSpLocks/>
          </p:cNvCxnSpPr>
          <p:nvPr/>
        </p:nvCxnSpPr>
        <p:spPr>
          <a:xfrm>
            <a:off x="3017367" y="3739141"/>
            <a:ext cx="0" cy="3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D9D02150-A4B1-48E5-9030-3CB5220D2728}"/>
              </a:ext>
            </a:extLst>
          </p:cNvPr>
          <p:cNvSpPr/>
          <p:nvPr/>
        </p:nvSpPr>
        <p:spPr>
          <a:xfrm>
            <a:off x="3553767" y="1283356"/>
            <a:ext cx="2406239" cy="128518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D316103-A041-406D-9B82-756461E48E0F}"/>
              </a:ext>
            </a:extLst>
          </p:cNvPr>
          <p:cNvCxnSpPr>
            <a:cxnSpLocks/>
          </p:cNvCxnSpPr>
          <p:nvPr/>
        </p:nvCxnSpPr>
        <p:spPr>
          <a:xfrm>
            <a:off x="4759607" y="3575224"/>
            <a:ext cx="0" cy="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3FEA603B-3011-40D2-B059-403A1F0C51F7}"/>
              </a:ext>
            </a:extLst>
          </p:cNvPr>
          <p:cNvCxnSpPr/>
          <p:nvPr/>
        </p:nvCxnSpPr>
        <p:spPr>
          <a:xfrm>
            <a:off x="913114" y="3736902"/>
            <a:ext cx="0" cy="3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1">
            <a:extLst>
              <a:ext uri="{FF2B5EF4-FFF2-40B4-BE49-F238E27FC236}">
                <a16:creationId xmlns:a16="http://schemas.microsoft.com/office/drawing/2014/main" id="{DFCE69BC-6FAB-8C5A-B392-8A1732869F39}"/>
              </a:ext>
            </a:extLst>
          </p:cNvPr>
          <p:cNvSpPr txBox="1">
            <a:spLocks/>
          </p:cNvSpPr>
          <p:nvPr/>
        </p:nvSpPr>
        <p:spPr>
          <a:xfrm>
            <a:off x="1377616" y="71981"/>
            <a:ext cx="9433207" cy="48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9" tIns="95239" rIns="95239" bIns="9523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r>
              <a:rPr lang="en-GB" sz="3600" b="1" dirty="0">
                <a:solidFill>
                  <a:schemeClr val="tx1"/>
                </a:solidFill>
                <a:latin typeface="Open Sans" panose="020B0606030504020204"/>
              </a:rPr>
              <a:t>Landmark Trials in IgA Nephropathy</a:t>
            </a:r>
            <a:endParaRPr lang="en-IN" sz="3600" b="1" dirty="0">
              <a:solidFill>
                <a:schemeClr val="tx1"/>
              </a:solidFill>
              <a:latin typeface="Open Sans" panose="020B0606030504020204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FBA1192-423D-3D1B-0B98-8ABAF87D9AFC}"/>
              </a:ext>
            </a:extLst>
          </p:cNvPr>
          <p:cNvCxnSpPr>
            <a:cxnSpLocks/>
          </p:cNvCxnSpPr>
          <p:nvPr/>
        </p:nvCxnSpPr>
        <p:spPr>
          <a:xfrm flipV="1">
            <a:off x="169970" y="3725235"/>
            <a:ext cx="11760247" cy="27812"/>
          </a:xfrm>
          <a:prstGeom prst="straightConnector1">
            <a:avLst/>
          </a:prstGeom>
          <a:ln w="85725">
            <a:solidFill>
              <a:srgbClr val="1675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2" descr="Landmark Nephrology – New Website">
            <a:extLst>
              <a:ext uri="{FF2B5EF4-FFF2-40B4-BE49-F238E27FC236}">
                <a16:creationId xmlns:a16="http://schemas.microsoft.com/office/drawing/2014/main" id="{2E7B84A8-C103-1DE0-F67B-67E299154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165" y="100882"/>
            <a:ext cx="1478333" cy="68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94A2A6-7D52-CA50-FE88-30C08330604A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55CE99-63EC-1666-DFD4-B61F92FAB2A8}"/>
              </a:ext>
            </a:extLst>
          </p:cNvPr>
          <p:cNvSpPr txBox="1"/>
          <p:nvPr/>
        </p:nvSpPr>
        <p:spPr>
          <a:xfrm>
            <a:off x="329096" y="4121366"/>
            <a:ext cx="9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IgACE</a:t>
            </a:r>
            <a:endParaRPr lang="en-US" sz="11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BC80DF-9FC7-C0B0-E979-96B28940B8C1}"/>
              </a:ext>
            </a:extLst>
          </p:cNvPr>
          <p:cNvSpPr txBox="1"/>
          <p:nvPr/>
        </p:nvSpPr>
        <p:spPr>
          <a:xfrm>
            <a:off x="44550" y="4430876"/>
            <a:ext cx="169766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Coppo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(benazepril)</a:t>
            </a:r>
          </a:p>
          <a:p>
            <a:pPr algn="ctr"/>
            <a:endParaRPr lang="en-US" sz="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benazepril resulted in less eGFR decline and reduced proteinuria.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827811-A03A-0941-14F9-51250E0895CF}"/>
              </a:ext>
            </a:extLst>
          </p:cNvPr>
          <p:cNvSpPr txBox="1"/>
          <p:nvPr/>
        </p:nvSpPr>
        <p:spPr>
          <a:xfrm>
            <a:off x="1417639" y="1768442"/>
            <a:ext cx="969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STOP IgA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58756C-F07D-F0BD-1EF1-61D5B158F8F3}"/>
              </a:ext>
            </a:extLst>
          </p:cNvPr>
          <p:cNvSpPr txBox="1"/>
          <p:nvPr/>
        </p:nvSpPr>
        <p:spPr>
          <a:xfrm>
            <a:off x="1105075" y="2000341"/>
            <a:ext cx="182851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Rauen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(</a:t>
            </a:r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+ Immunosuppression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immunosuppression resulted in no change in rate of eGFR decline, but reduced proteinuria.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2B57DE-998B-9256-4E9C-B8DA33E72CE3}"/>
              </a:ext>
            </a:extLst>
          </p:cNvPr>
          <p:cNvSpPr txBox="1"/>
          <p:nvPr/>
        </p:nvSpPr>
        <p:spPr>
          <a:xfrm>
            <a:off x="1901148" y="4121366"/>
            <a:ext cx="1978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Dose TESTING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A58F6E-2057-E7A6-4FA5-470F688454F5}"/>
              </a:ext>
            </a:extLst>
          </p:cNvPr>
          <p:cNvSpPr txBox="1"/>
          <p:nvPr/>
        </p:nvSpPr>
        <p:spPr>
          <a:xfrm>
            <a:off x="1941277" y="4392021"/>
            <a:ext cx="2131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Steroids</a:t>
            </a:r>
            <a:b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Terminated early due to increased risk of infection.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009523B-5984-72C4-676A-5D368B8AD138}"/>
              </a:ext>
            </a:extLst>
          </p:cNvPr>
          <p:cNvGrpSpPr/>
          <p:nvPr/>
        </p:nvGrpSpPr>
        <p:grpSpPr>
          <a:xfrm>
            <a:off x="3477768" y="2682047"/>
            <a:ext cx="2569003" cy="844037"/>
            <a:chOff x="448372" y="5535974"/>
            <a:chExt cx="3288166" cy="108031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D7505C-62CB-AC13-D666-9E82114CB592}"/>
                </a:ext>
              </a:extLst>
            </p:cNvPr>
            <p:cNvSpPr txBox="1"/>
            <p:nvPr/>
          </p:nvSpPr>
          <p:spPr>
            <a:xfrm>
              <a:off x="510925" y="5535974"/>
              <a:ext cx="2818441" cy="39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IgA Risk Prediction Tool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2B5433-CB3D-8A02-DBB4-2CBDB5BEF65D}"/>
                </a:ext>
              </a:extLst>
            </p:cNvPr>
            <p:cNvSpPr txBox="1"/>
            <p:nvPr/>
          </p:nvSpPr>
          <p:spPr>
            <a:xfrm>
              <a:off x="448372" y="5828419"/>
              <a:ext cx="3288166" cy="787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Barbour et al.</a:t>
              </a:r>
            </a:p>
            <a:p>
              <a:pPr algn="ctr"/>
              <a:endParaRPr lang="en-US" sz="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en-GB" sz="900" b="1" i="0" dirty="0">
                  <a:solidFill>
                    <a:srgbClr val="333333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Uses clinical and histologic risk factors</a:t>
              </a:r>
              <a:r>
                <a:rPr lang="en-US" sz="900" b="1" i="0" dirty="0">
                  <a:solidFill>
                    <a:srgbClr val="333333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for predicting disease pro</a:t>
              </a:r>
              <a:r>
                <a:rPr lang="en-US" sz="900" b="1" dirty="0">
                  <a:solidFill>
                    <a:srgbClr val="3333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gression.</a:t>
              </a:r>
              <a:endPara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64AC1FE-5F84-FEAB-AD1A-7F1B0A1E717F}"/>
              </a:ext>
            </a:extLst>
          </p:cNvPr>
          <p:cNvSpPr txBox="1"/>
          <p:nvPr/>
        </p:nvSpPr>
        <p:spPr>
          <a:xfrm>
            <a:off x="3468521" y="1287872"/>
            <a:ext cx="230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Galactose-deficient (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</a:t>
            </a: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Antibodies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79C2E9-D119-544E-A1B5-1C79F4AE2515}"/>
              </a:ext>
            </a:extLst>
          </p:cNvPr>
          <p:cNvSpPr txBox="1"/>
          <p:nvPr/>
        </p:nvSpPr>
        <p:spPr>
          <a:xfrm>
            <a:off x="3626950" y="1837184"/>
            <a:ext cx="235584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Rizk et al.</a:t>
            </a:r>
          </a:p>
          <a:p>
            <a:pPr algn="ctr"/>
            <a:endParaRPr lang="en-IN" sz="600" b="1" dirty="0">
              <a:solidFill>
                <a:srgbClr val="3333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IN" sz="9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Presence of </a:t>
            </a:r>
            <a:r>
              <a:rPr lang="en-IN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Gd-IgA1–specific IgG autoantibodies on immunofluorescence.</a:t>
            </a:r>
            <a:endParaRPr lang="en-US" sz="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EBB337-F620-70B5-B489-1DD9FEE5F3A6}"/>
              </a:ext>
            </a:extLst>
          </p:cNvPr>
          <p:cNvSpPr txBox="1"/>
          <p:nvPr/>
        </p:nvSpPr>
        <p:spPr>
          <a:xfrm>
            <a:off x="5020975" y="4101511"/>
            <a:ext cx="13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DAPA-CKD</a:t>
            </a:r>
            <a:b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Subgroup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46E6BA-CF38-966C-74B1-3500EA3B115D}"/>
              </a:ext>
            </a:extLst>
          </p:cNvPr>
          <p:cNvSpPr txBox="1"/>
          <p:nvPr/>
        </p:nvSpPr>
        <p:spPr>
          <a:xfrm>
            <a:off x="4620419" y="4570837"/>
            <a:ext cx="228693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Wheeler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Dapagliflozin</a:t>
            </a:r>
          </a:p>
          <a:p>
            <a:pPr algn="ctr"/>
            <a:endParaRPr lang="en-US" sz="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The composite of a sustained decline in eGFR of 50% or more, ESKD, or death from a kidney disease or cardiovascular cause.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D241D9-5A15-F2A9-11FB-AEC35632A07E}"/>
              </a:ext>
            </a:extLst>
          </p:cNvPr>
          <p:cNvSpPr txBox="1"/>
          <p:nvPr/>
        </p:nvSpPr>
        <p:spPr>
          <a:xfrm>
            <a:off x="6310066" y="1731081"/>
            <a:ext cx="2009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Low Dose TESTING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E1DD9C-EB02-1033-A499-E759B079FD7E}"/>
              </a:ext>
            </a:extLst>
          </p:cNvPr>
          <p:cNvSpPr txBox="1"/>
          <p:nvPr/>
        </p:nvSpPr>
        <p:spPr>
          <a:xfrm>
            <a:off x="6414031" y="2004758"/>
            <a:ext cx="208399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Low Dose Steroids+ PJP Prophylaxis</a:t>
            </a:r>
          </a:p>
          <a:p>
            <a:pPr algn="ctr"/>
            <a:endParaRPr lang="en-US" sz="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positive, A composite of 40% decline in eGFR, kidney failure (dialysis, transplant), or death due to kidney disease.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E589F7-0906-E105-1F6B-0471666DCE9B}"/>
              </a:ext>
            </a:extLst>
          </p:cNvPr>
          <p:cNvSpPr txBox="1"/>
          <p:nvPr/>
        </p:nvSpPr>
        <p:spPr>
          <a:xfrm>
            <a:off x="9519967" y="1510053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MMF in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IgAN</a:t>
            </a:r>
            <a:endParaRPr lang="en-US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78E1562-1B80-B56D-6B30-EAD6AFC77B74}"/>
              </a:ext>
            </a:extLst>
          </p:cNvPr>
          <p:cNvSpPr txBox="1"/>
          <p:nvPr/>
        </p:nvSpPr>
        <p:spPr>
          <a:xfrm>
            <a:off x="9008079" y="1772027"/>
            <a:ext cx="2397787" cy="169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MMF</a:t>
            </a:r>
          </a:p>
          <a:p>
            <a:pPr algn="ctr"/>
            <a:endParaRPr lang="en-US" sz="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3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A composite of doubling of serum creatinine, ESKD (dialysis, transplant, or kidney failure without receiving KRT), or death due to kidney or cardiovascular cause and progression of CKD.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F6A2A4-9AAA-4872-B5E1-5181C03C8C0F}"/>
              </a:ext>
            </a:extLst>
          </p:cNvPr>
          <p:cNvSpPr/>
          <p:nvPr/>
        </p:nvSpPr>
        <p:spPr>
          <a:xfrm>
            <a:off x="1923856" y="3657248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F2FAAE59-1DBC-48FC-B543-F3DB0BBB16BF}"/>
              </a:ext>
            </a:extLst>
          </p:cNvPr>
          <p:cNvSpPr/>
          <p:nvPr/>
        </p:nvSpPr>
        <p:spPr>
          <a:xfrm>
            <a:off x="813367" y="3649815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4C4F85CC-97E2-4A83-8282-E401217B1CAA}"/>
              </a:ext>
            </a:extLst>
          </p:cNvPr>
          <p:cNvSpPr/>
          <p:nvPr/>
        </p:nvSpPr>
        <p:spPr>
          <a:xfrm>
            <a:off x="4657140" y="3649815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Top Corners Rounded 39">
            <a:extLst>
              <a:ext uri="{FF2B5EF4-FFF2-40B4-BE49-F238E27FC236}">
                <a16:creationId xmlns:a16="http://schemas.microsoft.com/office/drawing/2014/main" id="{9A6CCF7A-C02A-490D-90F5-9894D0BBEB6A}"/>
              </a:ext>
            </a:extLst>
          </p:cNvPr>
          <p:cNvSpPr/>
          <p:nvPr/>
        </p:nvSpPr>
        <p:spPr>
          <a:xfrm>
            <a:off x="1719423" y="1433369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CC3184-9926-EE04-39FC-DC56E430DED4}"/>
              </a:ext>
            </a:extLst>
          </p:cNvPr>
          <p:cNvSpPr/>
          <p:nvPr/>
        </p:nvSpPr>
        <p:spPr>
          <a:xfrm>
            <a:off x="1682869" y="1411670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</a:p>
        </p:txBody>
      </p:sp>
      <p:sp>
        <p:nvSpPr>
          <p:cNvPr id="139" name="Rectangle: Top Corners Rounded 138">
            <a:extLst>
              <a:ext uri="{FF2B5EF4-FFF2-40B4-BE49-F238E27FC236}">
                <a16:creationId xmlns:a16="http://schemas.microsoft.com/office/drawing/2014/main" id="{4001B83B-084C-499F-998B-9DBABC4E51A7}"/>
              </a:ext>
            </a:extLst>
          </p:cNvPr>
          <p:cNvSpPr/>
          <p:nvPr/>
        </p:nvSpPr>
        <p:spPr>
          <a:xfrm>
            <a:off x="4395644" y="961577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67A0EA1-DFD4-4A15-9FA2-54913F0A2E2B}"/>
              </a:ext>
            </a:extLst>
          </p:cNvPr>
          <p:cNvSpPr/>
          <p:nvPr/>
        </p:nvSpPr>
        <p:spPr>
          <a:xfrm>
            <a:off x="4381323" y="935309"/>
            <a:ext cx="646331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</a:p>
        </p:txBody>
      </p:sp>
      <p:sp>
        <p:nvSpPr>
          <p:cNvPr id="141" name="Rectangle: Top Corners Rounded 140">
            <a:extLst>
              <a:ext uri="{FF2B5EF4-FFF2-40B4-BE49-F238E27FC236}">
                <a16:creationId xmlns:a16="http://schemas.microsoft.com/office/drawing/2014/main" id="{941728A6-38C8-402E-A308-568C8C5A2B8B}"/>
              </a:ext>
            </a:extLst>
          </p:cNvPr>
          <p:cNvSpPr/>
          <p:nvPr/>
        </p:nvSpPr>
        <p:spPr>
          <a:xfrm rot="10800000">
            <a:off x="604271" y="5675253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F64C9EC-AFBD-4125-B176-026D9392E885}"/>
              </a:ext>
            </a:extLst>
          </p:cNvPr>
          <p:cNvSpPr/>
          <p:nvPr/>
        </p:nvSpPr>
        <p:spPr>
          <a:xfrm>
            <a:off x="589949" y="5653155"/>
            <a:ext cx="646331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2007</a:t>
            </a:r>
          </a:p>
        </p:txBody>
      </p:sp>
      <p:sp>
        <p:nvSpPr>
          <p:cNvPr id="143" name="Rectangle: Top Corners Rounded 142">
            <a:extLst>
              <a:ext uri="{FF2B5EF4-FFF2-40B4-BE49-F238E27FC236}">
                <a16:creationId xmlns:a16="http://schemas.microsoft.com/office/drawing/2014/main" id="{02077787-F0E7-4F19-81EC-B00B85313C54}"/>
              </a:ext>
            </a:extLst>
          </p:cNvPr>
          <p:cNvSpPr/>
          <p:nvPr/>
        </p:nvSpPr>
        <p:spPr>
          <a:xfrm rot="10800000">
            <a:off x="2699815" y="5565774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60A3AC7-10BF-4BC9-B9CB-D3C1EFC72915}"/>
              </a:ext>
            </a:extLst>
          </p:cNvPr>
          <p:cNvSpPr/>
          <p:nvPr/>
        </p:nvSpPr>
        <p:spPr>
          <a:xfrm>
            <a:off x="2685493" y="5528966"/>
            <a:ext cx="646331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DFD66F30-00B9-49A7-813C-9E14B9D55712}"/>
              </a:ext>
            </a:extLst>
          </p:cNvPr>
          <p:cNvSpPr/>
          <p:nvPr/>
        </p:nvSpPr>
        <p:spPr>
          <a:xfrm>
            <a:off x="5648302" y="3656897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C3D29FC-F123-4647-9812-EA459B83713F}"/>
              </a:ext>
            </a:extLst>
          </p:cNvPr>
          <p:cNvSpPr/>
          <p:nvPr/>
        </p:nvSpPr>
        <p:spPr>
          <a:xfrm>
            <a:off x="2917620" y="3649815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: Top Corners Rounded 182">
            <a:extLst>
              <a:ext uri="{FF2B5EF4-FFF2-40B4-BE49-F238E27FC236}">
                <a16:creationId xmlns:a16="http://schemas.microsoft.com/office/drawing/2014/main" id="{0CC21842-7C14-4C49-80BD-63943F775AB4}"/>
              </a:ext>
            </a:extLst>
          </p:cNvPr>
          <p:cNvSpPr/>
          <p:nvPr/>
        </p:nvSpPr>
        <p:spPr>
          <a:xfrm rot="10800000">
            <a:off x="5476533" y="6079550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3D91007-E50C-4127-AB60-37A639B22F03}"/>
              </a:ext>
            </a:extLst>
          </p:cNvPr>
          <p:cNvSpPr/>
          <p:nvPr/>
        </p:nvSpPr>
        <p:spPr>
          <a:xfrm>
            <a:off x="5447889" y="6071038"/>
            <a:ext cx="646331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DEE90E65-43D3-A926-9B4C-95A2E2913613}"/>
              </a:ext>
            </a:extLst>
          </p:cNvPr>
          <p:cNvSpPr txBox="1"/>
          <p:nvPr/>
        </p:nvSpPr>
        <p:spPr>
          <a:xfrm>
            <a:off x="9590449" y="4409005"/>
            <a:ext cx="20531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Heerspink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Irbesartan </a:t>
            </a: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algn="ctr"/>
            <a:r>
              <a:rPr lang="en-GB" sz="1000" i="0" dirty="0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Interim analysis of RCT. </a:t>
            </a:r>
            <a:r>
              <a:rPr lang="en-GB" sz="1000" i="0" dirty="0" err="1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r>
              <a:rPr lang="en-GB" sz="1000" i="0" dirty="0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reduced proteinuria compared to irbesartan.</a:t>
            </a: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FD59F77A-D1ED-9596-DF84-701BAF1E0C3E}"/>
              </a:ext>
            </a:extLst>
          </p:cNvPr>
          <p:cNvSpPr txBox="1"/>
          <p:nvPr/>
        </p:nvSpPr>
        <p:spPr>
          <a:xfrm>
            <a:off x="10031259" y="4121366"/>
            <a:ext cx="120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</a:t>
            </a:r>
          </a:p>
        </p:txBody>
      </p:sp>
      <p:sp>
        <p:nvSpPr>
          <p:cNvPr id="189" name="Rectangle: Top Corners Rounded 188">
            <a:extLst>
              <a:ext uri="{FF2B5EF4-FFF2-40B4-BE49-F238E27FC236}">
                <a16:creationId xmlns:a16="http://schemas.microsoft.com/office/drawing/2014/main" id="{FC7B77D3-AA2A-4BF1-86A4-66EE7E185FE2}"/>
              </a:ext>
            </a:extLst>
          </p:cNvPr>
          <p:cNvSpPr/>
          <p:nvPr/>
        </p:nvSpPr>
        <p:spPr>
          <a:xfrm rot="10800000">
            <a:off x="7706857" y="5567697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D4E96CC-969E-4272-927E-1777736E4BD7}"/>
              </a:ext>
            </a:extLst>
          </p:cNvPr>
          <p:cNvSpPr/>
          <p:nvPr/>
        </p:nvSpPr>
        <p:spPr>
          <a:xfrm>
            <a:off x="7654566" y="5530889"/>
            <a:ext cx="701639" cy="33284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</a:p>
        </p:txBody>
      </p:sp>
      <p:pic>
        <p:nvPicPr>
          <p:cNvPr id="1057" name="Picture 1056">
            <a:extLst>
              <a:ext uri="{FF2B5EF4-FFF2-40B4-BE49-F238E27FC236}">
                <a16:creationId xmlns:a16="http://schemas.microsoft.com/office/drawing/2014/main" id="{9569B61D-4EB1-4EA5-803D-771F029798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69" y="4155318"/>
            <a:ext cx="240098" cy="242286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4A634DFA-7847-405D-8D3D-CF3158C68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55" y="1806732"/>
            <a:ext cx="240098" cy="242286"/>
          </a:xfrm>
          <a:prstGeom prst="rect">
            <a:avLst/>
          </a:prstGeom>
        </p:spPr>
      </p:pic>
      <p:pic>
        <p:nvPicPr>
          <p:cNvPr id="1059" name="Picture 1058">
            <a:extLst>
              <a:ext uri="{FF2B5EF4-FFF2-40B4-BE49-F238E27FC236}">
                <a16:creationId xmlns:a16="http://schemas.microsoft.com/office/drawing/2014/main" id="{71B9C367-26AF-4821-A796-3C750C31DC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83" y="1341383"/>
            <a:ext cx="232164" cy="236126"/>
          </a:xfrm>
          <a:prstGeom prst="rect">
            <a:avLst/>
          </a:prstGeom>
        </p:spPr>
      </p:pic>
      <p:pic>
        <p:nvPicPr>
          <p:cNvPr id="1061" name="Picture 1060">
            <a:extLst>
              <a:ext uri="{FF2B5EF4-FFF2-40B4-BE49-F238E27FC236}">
                <a16:creationId xmlns:a16="http://schemas.microsoft.com/office/drawing/2014/main" id="{4D6E1F09-912D-4FB2-95DE-25562790B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31" y="2718634"/>
            <a:ext cx="229588" cy="233777"/>
          </a:xfrm>
          <a:prstGeom prst="rect">
            <a:avLst/>
          </a:prstGeom>
        </p:spPr>
      </p:pic>
      <p:pic>
        <p:nvPicPr>
          <p:cNvPr id="206" name="Picture 205">
            <a:extLst>
              <a:ext uri="{FF2B5EF4-FFF2-40B4-BE49-F238E27FC236}">
                <a16:creationId xmlns:a16="http://schemas.microsoft.com/office/drawing/2014/main" id="{91C72B37-A72E-4559-8BDC-5222B62033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939" y="4155318"/>
            <a:ext cx="240098" cy="242286"/>
          </a:xfrm>
          <a:prstGeom prst="rect">
            <a:avLst/>
          </a:prstGeom>
        </p:spPr>
      </p:pic>
      <p:pic>
        <p:nvPicPr>
          <p:cNvPr id="207" name="Picture 206">
            <a:extLst>
              <a:ext uri="{FF2B5EF4-FFF2-40B4-BE49-F238E27FC236}">
                <a16:creationId xmlns:a16="http://schemas.microsoft.com/office/drawing/2014/main" id="{A9EF9177-2BFB-4AC6-874B-A38C316B62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900" y="4135463"/>
            <a:ext cx="240098" cy="242286"/>
          </a:xfrm>
          <a:prstGeom prst="rect">
            <a:avLst/>
          </a:prstGeom>
        </p:spPr>
      </p:pic>
      <p:sp>
        <p:nvSpPr>
          <p:cNvPr id="214" name="Oval 213">
            <a:extLst>
              <a:ext uri="{FF2B5EF4-FFF2-40B4-BE49-F238E27FC236}">
                <a16:creationId xmlns:a16="http://schemas.microsoft.com/office/drawing/2014/main" id="{29EFB7E4-C5DE-4AEA-9661-108BA0408D6A}"/>
              </a:ext>
            </a:extLst>
          </p:cNvPr>
          <p:cNvSpPr/>
          <p:nvPr/>
        </p:nvSpPr>
        <p:spPr>
          <a:xfrm>
            <a:off x="7398101" y="3663925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5442036E-9A42-4212-A673-DBDBAC30B0C0}"/>
              </a:ext>
            </a:extLst>
          </p:cNvPr>
          <p:cNvCxnSpPr/>
          <p:nvPr/>
        </p:nvCxnSpPr>
        <p:spPr>
          <a:xfrm>
            <a:off x="10155172" y="3503224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Oval 215">
            <a:extLst>
              <a:ext uri="{FF2B5EF4-FFF2-40B4-BE49-F238E27FC236}">
                <a16:creationId xmlns:a16="http://schemas.microsoft.com/office/drawing/2014/main" id="{7776CC5D-AB6A-4BC7-8D6C-FA9FA7F1EFA7}"/>
              </a:ext>
            </a:extLst>
          </p:cNvPr>
          <p:cNvSpPr/>
          <p:nvPr/>
        </p:nvSpPr>
        <p:spPr>
          <a:xfrm>
            <a:off x="10070729" y="3638732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: Top Corners Rounded 216">
            <a:extLst>
              <a:ext uri="{FF2B5EF4-FFF2-40B4-BE49-F238E27FC236}">
                <a16:creationId xmlns:a16="http://schemas.microsoft.com/office/drawing/2014/main" id="{BE6AB950-22C0-4775-BE1E-0BE2FF7F2844}"/>
              </a:ext>
            </a:extLst>
          </p:cNvPr>
          <p:cNvSpPr/>
          <p:nvPr/>
        </p:nvSpPr>
        <p:spPr>
          <a:xfrm>
            <a:off x="7112441" y="1397028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1C33736D-F55A-405A-B2FA-FBA7D8092AD5}"/>
              </a:ext>
            </a:extLst>
          </p:cNvPr>
          <p:cNvSpPr/>
          <p:nvPr/>
        </p:nvSpPr>
        <p:spPr>
          <a:xfrm>
            <a:off x="6952315" y="1363288"/>
            <a:ext cx="793807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2022</a:t>
            </a:r>
          </a:p>
        </p:txBody>
      </p:sp>
      <p:pic>
        <p:nvPicPr>
          <p:cNvPr id="1063" name="Picture 1062">
            <a:extLst>
              <a:ext uri="{FF2B5EF4-FFF2-40B4-BE49-F238E27FC236}">
                <a16:creationId xmlns:a16="http://schemas.microsoft.com/office/drawing/2014/main" id="{8B25AE5A-DA89-4556-A280-36B654A470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18" y="1787665"/>
            <a:ext cx="225202" cy="225971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C21D6894-2BB5-40F2-9286-CAB5F2CF8F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563" y="4155318"/>
            <a:ext cx="240098" cy="242286"/>
          </a:xfrm>
          <a:prstGeom prst="rect">
            <a:avLst/>
          </a:prstGeom>
        </p:spPr>
      </p:pic>
      <p:pic>
        <p:nvPicPr>
          <p:cNvPr id="222" name="Picture 221">
            <a:extLst>
              <a:ext uri="{FF2B5EF4-FFF2-40B4-BE49-F238E27FC236}">
                <a16:creationId xmlns:a16="http://schemas.microsoft.com/office/drawing/2014/main" id="{6A2AF09F-FC59-4889-8BEA-E57C1783B3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324" y="4155318"/>
            <a:ext cx="240098" cy="242286"/>
          </a:xfrm>
          <a:prstGeom prst="rect">
            <a:avLst/>
          </a:prstGeom>
        </p:spPr>
      </p:pic>
      <p:pic>
        <p:nvPicPr>
          <p:cNvPr id="223" name="Picture 222">
            <a:extLst>
              <a:ext uri="{FF2B5EF4-FFF2-40B4-BE49-F238E27FC236}">
                <a16:creationId xmlns:a16="http://schemas.microsoft.com/office/drawing/2014/main" id="{DA843BA1-BC37-4875-B43B-9E4EC13A02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366" y="1587377"/>
            <a:ext cx="240098" cy="242286"/>
          </a:xfrm>
          <a:prstGeom prst="rect">
            <a:avLst/>
          </a:prstGeom>
        </p:spPr>
      </p:pic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11DDBA97-FEE2-47AC-B2F3-E390A55F599F}"/>
              </a:ext>
            </a:extLst>
          </p:cNvPr>
          <p:cNvCxnSpPr>
            <a:cxnSpLocks/>
          </p:cNvCxnSpPr>
          <p:nvPr/>
        </p:nvCxnSpPr>
        <p:spPr>
          <a:xfrm>
            <a:off x="10604200" y="3726438"/>
            <a:ext cx="0" cy="3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>
            <a:extLst>
              <a:ext uri="{FF2B5EF4-FFF2-40B4-BE49-F238E27FC236}">
                <a16:creationId xmlns:a16="http://schemas.microsoft.com/office/drawing/2014/main" id="{C172F5E1-18EA-45BF-B824-2860AFFCE442}"/>
              </a:ext>
            </a:extLst>
          </p:cNvPr>
          <p:cNvSpPr/>
          <p:nvPr/>
        </p:nvSpPr>
        <p:spPr>
          <a:xfrm>
            <a:off x="10504453" y="3638732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469D3AF5-9B7F-4720-973F-2D4F5694B2EB}"/>
              </a:ext>
            </a:extLst>
          </p:cNvPr>
          <p:cNvCxnSpPr>
            <a:cxnSpLocks/>
          </p:cNvCxnSpPr>
          <p:nvPr/>
        </p:nvCxnSpPr>
        <p:spPr>
          <a:xfrm>
            <a:off x="7988655" y="3720570"/>
            <a:ext cx="0" cy="3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val 226">
            <a:extLst>
              <a:ext uri="{FF2B5EF4-FFF2-40B4-BE49-F238E27FC236}">
                <a16:creationId xmlns:a16="http://schemas.microsoft.com/office/drawing/2014/main" id="{21696472-F833-4191-8CB8-832070A73D49}"/>
              </a:ext>
            </a:extLst>
          </p:cNvPr>
          <p:cNvSpPr/>
          <p:nvPr/>
        </p:nvSpPr>
        <p:spPr>
          <a:xfrm>
            <a:off x="7888908" y="3655308"/>
            <a:ext cx="199495" cy="1915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: Top Corners Rounded 227">
            <a:extLst>
              <a:ext uri="{FF2B5EF4-FFF2-40B4-BE49-F238E27FC236}">
                <a16:creationId xmlns:a16="http://schemas.microsoft.com/office/drawing/2014/main" id="{D180D4C0-9EF4-4CD7-BDD3-3648A256968C}"/>
              </a:ext>
            </a:extLst>
          </p:cNvPr>
          <p:cNvSpPr/>
          <p:nvPr/>
        </p:nvSpPr>
        <p:spPr>
          <a:xfrm rot="10800000">
            <a:off x="10348572" y="5958084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B96A29D-6474-48EA-9FBD-89466C48722F}"/>
              </a:ext>
            </a:extLst>
          </p:cNvPr>
          <p:cNvSpPr/>
          <p:nvPr/>
        </p:nvSpPr>
        <p:spPr>
          <a:xfrm>
            <a:off x="10331999" y="5925327"/>
            <a:ext cx="646331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</a:t>
            </a:r>
          </a:p>
        </p:txBody>
      </p:sp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29728209-7F60-4117-BFAB-81C0B7F31E63}"/>
              </a:ext>
            </a:extLst>
          </p:cNvPr>
          <p:cNvSpPr/>
          <p:nvPr/>
        </p:nvSpPr>
        <p:spPr>
          <a:xfrm>
            <a:off x="9826297" y="1177569"/>
            <a:ext cx="617687" cy="300090"/>
          </a:xfrm>
          <a:prstGeom prst="round2Same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ED9AA-C4A8-57E8-1415-26BF6CB58292}"/>
              </a:ext>
            </a:extLst>
          </p:cNvPr>
          <p:cNvSpPr/>
          <p:nvPr/>
        </p:nvSpPr>
        <p:spPr>
          <a:xfrm>
            <a:off x="9701721" y="1161190"/>
            <a:ext cx="850225" cy="33284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563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0E1597-1D19-402B-A9D9-673D85B3E3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" y="65836"/>
            <a:ext cx="912361" cy="91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8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D5B35CE-5AEB-29A7-2FD4-EC29F52A23D6}"/>
              </a:ext>
            </a:extLst>
          </p:cNvPr>
          <p:cNvSpPr/>
          <p:nvPr/>
        </p:nvSpPr>
        <p:spPr>
          <a:xfrm>
            <a:off x="9526186" y="3537217"/>
            <a:ext cx="1646241" cy="738236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E2B8F34-6F09-FBE4-075D-8F2190731C70}"/>
              </a:ext>
            </a:extLst>
          </p:cNvPr>
          <p:cNvSpPr/>
          <p:nvPr/>
        </p:nvSpPr>
        <p:spPr>
          <a:xfrm>
            <a:off x="8311415" y="3101993"/>
            <a:ext cx="1833359" cy="697384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2ED1DB8-B986-BC6B-FC0F-ECCC6C3943E9}"/>
              </a:ext>
            </a:extLst>
          </p:cNvPr>
          <p:cNvSpPr/>
          <p:nvPr/>
        </p:nvSpPr>
        <p:spPr>
          <a:xfrm>
            <a:off x="7291845" y="3543858"/>
            <a:ext cx="1646241" cy="706589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8883193-592E-4959-A891-2D48D1CCC224}"/>
              </a:ext>
            </a:extLst>
          </p:cNvPr>
          <p:cNvSpPr/>
          <p:nvPr/>
        </p:nvSpPr>
        <p:spPr>
          <a:xfrm>
            <a:off x="1022873" y="4522803"/>
            <a:ext cx="1928660" cy="176262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E590F5-DA7E-18DA-8BA7-A92D89D28852}"/>
              </a:ext>
            </a:extLst>
          </p:cNvPr>
          <p:cNvSpPr/>
          <p:nvPr/>
        </p:nvSpPr>
        <p:spPr>
          <a:xfrm>
            <a:off x="928787" y="3566354"/>
            <a:ext cx="1524697" cy="657276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0D805AB-FC6D-8F34-859B-1D3FADDB1E7F}"/>
              </a:ext>
            </a:extLst>
          </p:cNvPr>
          <p:cNvSpPr/>
          <p:nvPr/>
        </p:nvSpPr>
        <p:spPr>
          <a:xfrm>
            <a:off x="3043980" y="3543858"/>
            <a:ext cx="1573413" cy="684259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2E85967-D46B-3B17-0542-C8ECC133ED5C}"/>
              </a:ext>
            </a:extLst>
          </p:cNvPr>
          <p:cNvSpPr/>
          <p:nvPr/>
        </p:nvSpPr>
        <p:spPr>
          <a:xfrm>
            <a:off x="64113" y="3130873"/>
            <a:ext cx="1331168" cy="66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8" y="14912"/>
                </a:moveTo>
                <a:cubicBezTo>
                  <a:pt x="18236" y="14692"/>
                  <a:pt x="18295" y="14363"/>
                  <a:pt x="18354" y="14144"/>
                </a:cubicBezTo>
                <a:cubicBezTo>
                  <a:pt x="18413" y="13925"/>
                  <a:pt x="18472" y="13596"/>
                  <a:pt x="18590" y="13377"/>
                </a:cubicBezTo>
                <a:cubicBezTo>
                  <a:pt x="19121" y="11513"/>
                  <a:pt x="19416" y="9429"/>
                  <a:pt x="19475" y="7237"/>
                </a:cubicBezTo>
                <a:lnTo>
                  <a:pt x="21600" y="7237"/>
                </a:lnTo>
                <a:lnTo>
                  <a:pt x="17705" y="0"/>
                </a:lnTo>
                <a:lnTo>
                  <a:pt x="13810" y="7237"/>
                </a:lnTo>
                <a:lnTo>
                  <a:pt x="15875" y="7237"/>
                </a:lnTo>
                <a:cubicBezTo>
                  <a:pt x="15757" y="9758"/>
                  <a:pt x="14990" y="12061"/>
                  <a:pt x="13928" y="13377"/>
                </a:cubicBezTo>
                <a:cubicBezTo>
                  <a:pt x="13574" y="13815"/>
                  <a:pt x="13220" y="14144"/>
                  <a:pt x="12866" y="14363"/>
                </a:cubicBezTo>
                <a:cubicBezTo>
                  <a:pt x="12393" y="14692"/>
                  <a:pt x="11921" y="14802"/>
                  <a:pt x="11390" y="14802"/>
                </a:cubicBezTo>
                <a:lnTo>
                  <a:pt x="0" y="14802"/>
                </a:lnTo>
                <a:lnTo>
                  <a:pt x="0" y="21600"/>
                </a:lnTo>
                <a:lnTo>
                  <a:pt x="11331" y="21600"/>
                </a:lnTo>
                <a:cubicBezTo>
                  <a:pt x="11803" y="21600"/>
                  <a:pt x="12275" y="21490"/>
                  <a:pt x="12748" y="21381"/>
                </a:cubicBezTo>
                <a:cubicBezTo>
                  <a:pt x="12866" y="21381"/>
                  <a:pt x="13043" y="21271"/>
                  <a:pt x="13161" y="21271"/>
                </a:cubicBezTo>
                <a:cubicBezTo>
                  <a:pt x="13279" y="21161"/>
                  <a:pt x="13456" y="21161"/>
                  <a:pt x="13574" y="21052"/>
                </a:cubicBezTo>
                <a:cubicBezTo>
                  <a:pt x="15462" y="20175"/>
                  <a:pt x="17056" y="17872"/>
                  <a:pt x="18118" y="14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scene3d>
            <a:camera prst="orthographicFront"/>
            <a:lightRig rig="threePt" dir="t"/>
          </a:scene3d>
          <a:sp3d prstMaterial="matte"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9DDB49-A534-5913-D0F0-095BF8175344}"/>
              </a:ext>
            </a:extLst>
          </p:cNvPr>
          <p:cNvSpPr/>
          <p:nvPr/>
        </p:nvSpPr>
        <p:spPr>
          <a:xfrm>
            <a:off x="6161242" y="3101993"/>
            <a:ext cx="1768559" cy="685152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9" name="Graphic 38" descr="Badge 5 outline">
            <a:extLst>
              <a:ext uri="{FF2B5EF4-FFF2-40B4-BE49-F238E27FC236}">
                <a16:creationId xmlns:a16="http://schemas.microsoft.com/office/drawing/2014/main" id="{11EAAF26-EAE4-C810-E25A-7EF3F321F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02727" y="2664958"/>
            <a:ext cx="369332" cy="36933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ED88FA8-E917-7BA3-B89A-522882FAB2F2}"/>
              </a:ext>
            </a:extLst>
          </p:cNvPr>
          <p:cNvSpPr/>
          <p:nvPr/>
        </p:nvSpPr>
        <p:spPr>
          <a:xfrm>
            <a:off x="5096274" y="3554408"/>
            <a:ext cx="1716690" cy="684260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FAF88D9-8074-081D-BF78-EDF406BED9E1}"/>
              </a:ext>
            </a:extLst>
          </p:cNvPr>
          <p:cNvSpPr/>
          <p:nvPr/>
        </p:nvSpPr>
        <p:spPr>
          <a:xfrm>
            <a:off x="1891416" y="3104675"/>
            <a:ext cx="1748884" cy="684259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D0E3830-01D0-FA5F-E73D-48C02CF23931}"/>
              </a:ext>
            </a:extLst>
          </p:cNvPr>
          <p:cNvSpPr/>
          <p:nvPr/>
        </p:nvSpPr>
        <p:spPr>
          <a:xfrm>
            <a:off x="4075407" y="3123186"/>
            <a:ext cx="1650728" cy="660075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7A95BCF-2154-6D3F-61EA-166B64EADB07}"/>
              </a:ext>
            </a:extLst>
          </p:cNvPr>
          <p:cNvSpPr/>
          <p:nvPr/>
        </p:nvSpPr>
        <p:spPr>
          <a:xfrm>
            <a:off x="28499" y="24224"/>
            <a:ext cx="12141200" cy="685800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C3B6EE0-B1CD-4A82-7092-BE44EC9A2A3A}"/>
              </a:ext>
            </a:extLst>
          </p:cNvPr>
          <p:cNvSpPr/>
          <p:nvPr/>
        </p:nvSpPr>
        <p:spPr>
          <a:xfrm>
            <a:off x="835587" y="2816219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2007</a:t>
            </a:r>
            <a:endParaRPr lang="en-US" sz="1563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B535DAC-D3D5-7333-BAF2-A814145323C0}"/>
              </a:ext>
            </a:extLst>
          </p:cNvPr>
          <p:cNvSpPr/>
          <p:nvPr/>
        </p:nvSpPr>
        <p:spPr>
          <a:xfrm>
            <a:off x="1873906" y="4219260"/>
            <a:ext cx="65915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  <a:endParaRPr lang="en-US" sz="16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E762B7-DE24-669D-96B0-2C56EA34AE3A}"/>
              </a:ext>
            </a:extLst>
          </p:cNvPr>
          <p:cNvSpPr/>
          <p:nvPr/>
        </p:nvSpPr>
        <p:spPr>
          <a:xfrm>
            <a:off x="4030337" y="4219260"/>
            <a:ext cx="65915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0BC4183-9A55-A950-51A8-5F161EB73F29}"/>
              </a:ext>
            </a:extLst>
          </p:cNvPr>
          <p:cNvSpPr/>
          <p:nvPr/>
        </p:nvSpPr>
        <p:spPr>
          <a:xfrm>
            <a:off x="6212466" y="4219260"/>
            <a:ext cx="65915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  <a:endParaRPr lang="en-US" sz="16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ED47141-8602-74E0-FFA1-FCC8BB2A1776}"/>
              </a:ext>
            </a:extLst>
          </p:cNvPr>
          <p:cNvSpPr/>
          <p:nvPr/>
        </p:nvSpPr>
        <p:spPr>
          <a:xfrm>
            <a:off x="8351402" y="4219260"/>
            <a:ext cx="65915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  <a:endParaRPr lang="en-US" sz="16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4BA7584-756D-B84C-CA10-2DF53802649E}"/>
              </a:ext>
            </a:extLst>
          </p:cNvPr>
          <p:cNvSpPr/>
          <p:nvPr/>
        </p:nvSpPr>
        <p:spPr>
          <a:xfrm>
            <a:off x="10569489" y="4219260"/>
            <a:ext cx="65915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</a:t>
            </a:r>
            <a:endParaRPr lang="en-US" sz="16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942CCE-63E4-A418-2E47-C3C082510224}"/>
              </a:ext>
            </a:extLst>
          </p:cNvPr>
          <p:cNvSpPr/>
          <p:nvPr/>
        </p:nvSpPr>
        <p:spPr>
          <a:xfrm>
            <a:off x="3033346" y="2816219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563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1CC1329-D40D-906F-3F8F-0F13A371940D}"/>
              </a:ext>
            </a:extLst>
          </p:cNvPr>
          <p:cNvSpPr/>
          <p:nvPr/>
        </p:nvSpPr>
        <p:spPr>
          <a:xfrm>
            <a:off x="5139081" y="2816219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</a:t>
            </a:r>
            <a:endParaRPr lang="en-US" sz="1563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CBF62CE-CEDE-4281-B4A3-85E2AD59F76E}"/>
              </a:ext>
            </a:extLst>
          </p:cNvPr>
          <p:cNvSpPr/>
          <p:nvPr/>
        </p:nvSpPr>
        <p:spPr>
          <a:xfrm>
            <a:off x="7312308" y="2816219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  <a:endParaRPr lang="en-US" sz="1563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2069116-F88F-4996-0AA5-871BD6CF82C7}"/>
              </a:ext>
            </a:extLst>
          </p:cNvPr>
          <p:cNvSpPr/>
          <p:nvPr/>
        </p:nvSpPr>
        <p:spPr>
          <a:xfrm>
            <a:off x="9514798" y="2816219"/>
            <a:ext cx="639919" cy="3328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1563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</a:t>
            </a:r>
            <a:endParaRPr lang="en-US" sz="1563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6BAAA4-57AD-D0A9-19EE-883F55299606}"/>
              </a:ext>
            </a:extLst>
          </p:cNvPr>
          <p:cNvSpPr/>
          <p:nvPr/>
        </p:nvSpPr>
        <p:spPr>
          <a:xfrm>
            <a:off x="368520" y="1281508"/>
            <a:ext cx="1634591" cy="155174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9BFF29-0B86-DEAD-E66E-3C37BF36BECA}"/>
              </a:ext>
            </a:extLst>
          </p:cNvPr>
          <p:cNvSpPr txBox="1"/>
          <p:nvPr/>
        </p:nvSpPr>
        <p:spPr>
          <a:xfrm>
            <a:off x="659642" y="1287732"/>
            <a:ext cx="9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IgACE</a:t>
            </a:r>
            <a:endParaRPr lang="en-US" sz="11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3410B9-421D-DDAD-6412-FB2AF2756E7A}"/>
              </a:ext>
            </a:extLst>
          </p:cNvPr>
          <p:cNvSpPr txBox="1"/>
          <p:nvPr/>
        </p:nvSpPr>
        <p:spPr>
          <a:xfrm>
            <a:off x="316369" y="1573358"/>
            <a:ext cx="17488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Coppo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(benazepril)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benazepril resulted in less eGFR decline and reduced proteinuria.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EA8651-B3D5-DE7F-A0E0-EA8A1BD350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52" y="1331072"/>
            <a:ext cx="240098" cy="2422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D66F2F5-1476-25B7-6586-52D6C972BC6B}"/>
              </a:ext>
            </a:extLst>
          </p:cNvPr>
          <p:cNvSpPr txBox="1"/>
          <p:nvPr/>
        </p:nvSpPr>
        <p:spPr>
          <a:xfrm>
            <a:off x="1415779" y="4517416"/>
            <a:ext cx="1027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STOP IgA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6F0E9B-C2A3-DD3C-B0DD-C3CCE784291F}"/>
              </a:ext>
            </a:extLst>
          </p:cNvPr>
          <p:cNvSpPr txBox="1"/>
          <p:nvPr/>
        </p:nvSpPr>
        <p:spPr>
          <a:xfrm>
            <a:off x="1021907" y="4738163"/>
            <a:ext cx="19999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Rauen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(</a:t>
            </a:r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+ Immunosuppression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immunosuppression resulted in no change in rate of eGFR decline, but reduced proteinuria.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4403B35-1EC1-97E7-F460-FDA4DA8F38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30" y="4562900"/>
            <a:ext cx="240098" cy="242286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3BD7EA6-3610-0727-4F92-3FBD703BC7D2}"/>
              </a:ext>
            </a:extLst>
          </p:cNvPr>
          <p:cNvSpPr/>
          <p:nvPr/>
        </p:nvSpPr>
        <p:spPr>
          <a:xfrm>
            <a:off x="2119416" y="1384204"/>
            <a:ext cx="2163635" cy="144904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57D09A-438D-9459-1C3E-46AB2A6B1293}"/>
              </a:ext>
            </a:extLst>
          </p:cNvPr>
          <p:cNvSpPr txBox="1"/>
          <p:nvPr/>
        </p:nvSpPr>
        <p:spPr>
          <a:xfrm>
            <a:off x="2103416" y="1425489"/>
            <a:ext cx="1978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Dose TESTING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23E583-CBCF-2053-466A-0A241D20A11C}"/>
              </a:ext>
            </a:extLst>
          </p:cNvPr>
          <p:cNvSpPr txBox="1"/>
          <p:nvPr/>
        </p:nvSpPr>
        <p:spPr>
          <a:xfrm>
            <a:off x="2142580" y="1669836"/>
            <a:ext cx="2131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Steroids</a:t>
            </a:r>
            <a:b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Terminated early due to increased risk of infection.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3EF5104-CE77-E3A4-462A-F46264226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7" y="1456268"/>
            <a:ext cx="240098" cy="242286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D2A4FCE-1348-DCC0-1EB7-14450C663342}"/>
              </a:ext>
            </a:extLst>
          </p:cNvPr>
          <p:cNvSpPr/>
          <p:nvPr/>
        </p:nvSpPr>
        <p:spPr>
          <a:xfrm>
            <a:off x="3079350" y="4522803"/>
            <a:ext cx="2439184" cy="89258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6145A2-7061-42CE-4A43-D23470B385C8}"/>
              </a:ext>
            </a:extLst>
          </p:cNvPr>
          <p:cNvSpPr txBox="1"/>
          <p:nvPr/>
        </p:nvSpPr>
        <p:spPr>
          <a:xfrm>
            <a:off x="3008120" y="4517416"/>
            <a:ext cx="231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Risk Prediction Tool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5D7ADD-D5DB-5EB0-E025-6ECBB7C95766}"/>
              </a:ext>
            </a:extLst>
          </p:cNvPr>
          <p:cNvSpPr txBox="1"/>
          <p:nvPr/>
        </p:nvSpPr>
        <p:spPr>
          <a:xfrm>
            <a:off x="2988222" y="4773035"/>
            <a:ext cx="2569003" cy="615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Barbour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Uses clinical and histologic risk factors</a:t>
            </a:r>
            <a:r>
              <a:rPr lang="en-US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predicting disease pro</a:t>
            </a:r>
            <a:r>
              <a:rPr lang="en-US" sz="9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gression.</a:t>
            </a: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ADBFCBE-14F9-6744-34F8-B9234E4DB8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358" y="4562900"/>
            <a:ext cx="229588" cy="233777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712C0AD-E334-7132-34E1-C8134CBFFABB}"/>
              </a:ext>
            </a:extLst>
          </p:cNvPr>
          <p:cNvSpPr/>
          <p:nvPr/>
        </p:nvSpPr>
        <p:spPr>
          <a:xfrm>
            <a:off x="4399356" y="1517042"/>
            <a:ext cx="2388843" cy="131621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F78156-ECCA-3674-0EBB-9A211EA9112E}"/>
              </a:ext>
            </a:extLst>
          </p:cNvPr>
          <p:cNvSpPr txBox="1"/>
          <p:nvPr/>
        </p:nvSpPr>
        <p:spPr>
          <a:xfrm>
            <a:off x="4319218" y="1561019"/>
            <a:ext cx="230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Galactose-deficient (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</a:t>
            </a: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Antibodies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417B1F-8F3C-56B2-5795-CBA15C2D06A6}"/>
              </a:ext>
            </a:extLst>
          </p:cNvPr>
          <p:cNvSpPr txBox="1"/>
          <p:nvPr/>
        </p:nvSpPr>
        <p:spPr>
          <a:xfrm>
            <a:off x="4419819" y="2071045"/>
            <a:ext cx="235584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Rizk et al.</a:t>
            </a:r>
          </a:p>
          <a:p>
            <a:pPr algn="ctr"/>
            <a:endParaRPr lang="en-IN" sz="600" b="1" dirty="0">
              <a:solidFill>
                <a:srgbClr val="3333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IN" sz="9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Presence of </a:t>
            </a:r>
            <a:r>
              <a:rPr lang="en-IN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Gd-IgA1–specific IgG autoantibodies on immunofluorescence.</a:t>
            </a:r>
            <a:endParaRPr lang="en-US" sz="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3EC2530-5347-DE58-5EF0-5881E331BF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123" y="1609815"/>
            <a:ext cx="241498" cy="245619"/>
          </a:xfrm>
          <a:prstGeom prst="rect">
            <a:avLst/>
          </a:prstGeom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86D5D34-49D6-9FBF-DCD5-387A21BD14A1}"/>
              </a:ext>
            </a:extLst>
          </p:cNvPr>
          <p:cNvSpPr/>
          <p:nvPr/>
        </p:nvSpPr>
        <p:spPr>
          <a:xfrm>
            <a:off x="6904504" y="1001763"/>
            <a:ext cx="2112868" cy="183149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4538E4-262E-149F-08B9-CD2D72FCF554}"/>
              </a:ext>
            </a:extLst>
          </p:cNvPr>
          <p:cNvSpPr txBox="1"/>
          <p:nvPr/>
        </p:nvSpPr>
        <p:spPr>
          <a:xfrm>
            <a:off x="6768830" y="1041495"/>
            <a:ext cx="2136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 Dose TESTING</a:t>
            </a:r>
          </a:p>
          <a:p>
            <a:pPr algn="ctr"/>
            <a:endParaRPr lang="en-US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F8F7F7-634B-F9D9-ABBD-82B095AB6C74}"/>
              </a:ext>
            </a:extLst>
          </p:cNvPr>
          <p:cNvSpPr txBox="1"/>
          <p:nvPr/>
        </p:nvSpPr>
        <p:spPr>
          <a:xfrm>
            <a:off x="6896334" y="1301156"/>
            <a:ext cx="210089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Low Dose Steroids+ PJP Prophylaxis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positive, A composite of 40% decline in eGFR, kidney failure (dialysis, transplant), or death due to kidney disease.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AE3679E-75C2-6233-6302-3297625D64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930" y="1075122"/>
            <a:ext cx="239422" cy="225971"/>
          </a:xfrm>
          <a:prstGeom prst="rect">
            <a:avLst/>
          </a:prstGeom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54BE8EA-96B0-60A8-31EE-7E5C91772B81}"/>
              </a:ext>
            </a:extLst>
          </p:cNvPr>
          <p:cNvSpPr/>
          <p:nvPr/>
        </p:nvSpPr>
        <p:spPr>
          <a:xfrm>
            <a:off x="8063228" y="4522803"/>
            <a:ext cx="1762754" cy="140038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212944-4001-9ACE-3339-79C6B75AACEB}"/>
              </a:ext>
            </a:extLst>
          </p:cNvPr>
          <p:cNvSpPr txBox="1"/>
          <p:nvPr/>
        </p:nvSpPr>
        <p:spPr>
          <a:xfrm>
            <a:off x="8303565" y="4517416"/>
            <a:ext cx="1017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NefIgArd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C5DB36-8D9B-D2D8-75DD-49E8C3D6857F}"/>
              </a:ext>
            </a:extLst>
          </p:cNvPr>
          <p:cNvSpPr txBox="1"/>
          <p:nvPr/>
        </p:nvSpPr>
        <p:spPr>
          <a:xfrm>
            <a:off x="8068633" y="4772818"/>
            <a:ext cx="17655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Barratt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Budesonide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Nefecon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reduced proteinuria and eGFR decline.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D567B62-05B1-A104-47C1-076A7BECC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069" y="4562900"/>
            <a:ext cx="240098" cy="242286"/>
          </a:xfrm>
          <a:prstGeom prst="rect">
            <a:avLst/>
          </a:prstGeom>
        </p:spPr>
      </p:pic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655A641-7327-2331-30DF-E0AA57C91C1E}"/>
              </a:ext>
            </a:extLst>
          </p:cNvPr>
          <p:cNvSpPr/>
          <p:nvPr/>
        </p:nvSpPr>
        <p:spPr>
          <a:xfrm>
            <a:off x="9133678" y="999875"/>
            <a:ext cx="2488720" cy="183337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CA79DD2-58AC-4DD7-B5AA-7920455401C6}"/>
              </a:ext>
            </a:extLst>
          </p:cNvPr>
          <p:cNvSpPr txBox="1"/>
          <p:nvPr/>
        </p:nvSpPr>
        <p:spPr>
          <a:xfrm>
            <a:off x="9692005" y="1017219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MMF in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IgAN</a:t>
            </a:r>
            <a:endParaRPr lang="en-US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B003C9-E36E-BDF4-1768-E3396D22AB07}"/>
              </a:ext>
            </a:extLst>
          </p:cNvPr>
          <p:cNvSpPr txBox="1"/>
          <p:nvPr/>
        </p:nvSpPr>
        <p:spPr>
          <a:xfrm>
            <a:off x="9095699" y="1289546"/>
            <a:ext cx="2588304" cy="154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MMF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A composite of doubling of serum creatinine, ESKD (dialysis, transplant, or kidney failure without receiving KRT), or death due to kidney or cardiovascular cause and CKD progression</a:t>
            </a:r>
            <a:r>
              <a:rPr lang="en-US" sz="93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E394C448-63EA-DC60-E615-ED8357CF89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150" y="1069142"/>
            <a:ext cx="240098" cy="242286"/>
          </a:xfrm>
          <a:prstGeom prst="rect">
            <a:avLst/>
          </a:prstGeom>
        </p:spPr>
      </p:pic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BDE3B01-9B80-0292-3108-48653DF61E72}"/>
              </a:ext>
            </a:extLst>
          </p:cNvPr>
          <p:cNvSpPr/>
          <p:nvPr/>
        </p:nvSpPr>
        <p:spPr>
          <a:xfrm>
            <a:off x="10017336" y="4522803"/>
            <a:ext cx="1920143" cy="184116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6BD20CC-FFD0-CDD9-0F0B-47FD8D9D8DE5}"/>
              </a:ext>
            </a:extLst>
          </p:cNvPr>
          <p:cNvSpPr txBox="1"/>
          <p:nvPr/>
        </p:nvSpPr>
        <p:spPr>
          <a:xfrm>
            <a:off x="9953799" y="4869654"/>
            <a:ext cx="1983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Heerspink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Irbesartan </a:t>
            </a: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algn="ctr"/>
            <a:r>
              <a:rPr lang="en-GB" sz="900" i="0" dirty="0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Interim analysis of RCT. </a:t>
            </a:r>
            <a:r>
              <a:rPr lang="en-GB" sz="900" i="0" dirty="0" err="1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r>
              <a:rPr lang="en-GB" sz="900" i="0" dirty="0">
                <a:solidFill>
                  <a:srgbClr val="505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(combined endothelin blocker/ARB) reduced proteinuria compared to irbesartan.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693B8AD-3B1E-8990-836A-8771AD1239B8}"/>
              </a:ext>
            </a:extLst>
          </p:cNvPr>
          <p:cNvSpPr txBox="1"/>
          <p:nvPr/>
        </p:nvSpPr>
        <p:spPr>
          <a:xfrm>
            <a:off x="10252253" y="4517416"/>
            <a:ext cx="120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</a:t>
            </a: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F8193425-C10C-0AF8-BE04-EA8D289D18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106" y="4548314"/>
            <a:ext cx="240098" cy="242286"/>
          </a:xfrm>
          <a:prstGeom prst="rect">
            <a:avLst/>
          </a:prstGeom>
        </p:spPr>
      </p:pic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320E527F-1CA1-FBAB-68D9-914C01E64E4B}"/>
              </a:ext>
            </a:extLst>
          </p:cNvPr>
          <p:cNvSpPr/>
          <p:nvPr/>
        </p:nvSpPr>
        <p:spPr>
          <a:xfrm>
            <a:off x="5646351" y="4522803"/>
            <a:ext cx="2289060" cy="187493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3B821B1-67EA-E24A-18A4-162CD141141B}"/>
              </a:ext>
            </a:extLst>
          </p:cNvPr>
          <p:cNvSpPr txBox="1"/>
          <p:nvPr/>
        </p:nvSpPr>
        <p:spPr>
          <a:xfrm>
            <a:off x="5896178" y="4517416"/>
            <a:ext cx="13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DAPA-CKD</a:t>
            </a:r>
            <a:b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Subgroup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9CAFE63-AF04-BA99-0A1E-8781098320CD}"/>
              </a:ext>
            </a:extLst>
          </p:cNvPr>
          <p:cNvSpPr txBox="1"/>
          <p:nvPr/>
        </p:nvSpPr>
        <p:spPr>
          <a:xfrm>
            <a:off x="5578318" y="4997351"/>
            <a:ext cx="238102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Wheeler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Dapagliflozin</a:t>
            </a:r>
          </a:p>
          <a:p>
            <a:pPr algn="ctr"/>
            <a:endParaRPr lang="en-US" sz="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The composite of a sustained decline in eGFR of 50% or more, ESKD, or death from a kidney disease or cardiovascular cause.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D9E34893-11BD-00DE-55C4-C5E55306DC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827" y="4562900"/>
            <a:ext cx="240098" cy="242286"/>
          </a:xfrm>
          <a:prstGeom prst="rect">
            <a:avLst/>
          </a:prstGeom>
        </p:spPr>
      </p:pic>
      <p:pic>
        <p:nvPicPr>
          <p:cNvPr id="26" name="Picture 2" descr="Landmark Nephrology – New Website">
            <a:extLst>
              <a:ext uri="{FF2B5EF4-FFF2-40B4-BE49-F238E27FC236}">
                <a16:creationId xmlns:a16="http://schemas.microsoft.com/office/drawing/2014/main" id="{85C0236A-501F-BF40-91FD-4CEF41DC5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165" y="100882"/>
            <a:ext cx="1478333" cy="68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63D471B-5403-4125-9B88-52BB4D76F18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" y="65836"/>
            <a:ext cx="912361" cy="912361"/>
          </a:xfrm>
          <a:prstGeom prst="rect">
            <a:avLst/>
          </a:prstGeom>
        </p:spPr>
      </p:pic>
      <p:sp>
        <p:nvSpPr>
          <p:cNvPr id="68" name="Title 1">
            <a:extLst>
              <a:ext uri="{FF2B5EF4-FFF2-40B4-BE49-F238E27FC236}">
                <a16:creationId xmlns:a16="http://schemas.microsoft.com/office/drawing/2014/main" id="{BAA79E49-8553-461F-9A53-0AC0F7F2B4A3}"/>
              </a:ext>
            </a:extLst>
          </p:cNvPr>
          <p:cNvSpPr txBox="1">
            <a:spLocks/>
          </p:cNvSpPr>
          <p:nvPr/>
        </p:nvSpPr>
        <p:spPr>
          <a:xfrm>
            <a:off x="1377616" y="71981"/>
            <a:ext cx="9433207" cy="48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9" tIns="95239" rIns="95239" bIns="9523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r>
              <a:rPr lang="en-GB" sz="3600" b="1" dirty="0">
                <a:solidFill>
                  <a:schemeClr val="tx1"/>
                </a:solidFill>
                <a:latin typeface="Open Sans" panose="020B0606030504020204"/>
              </a:rPr>
              <a:t>Landmark Trials in IgA Nephropathy</a:t>
            </a:r>
            <a:endParaRPr lang="en-IN" sz="3600" b="1" dirty="0">
              <a:solidFill>
                <a:schemeClr val="tx1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69523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FBA1192-423D-3D1B-0B98-8ABAF87D9AFC}"/>
              </a:ext>
            </a:extLst>
          </p:cNvPr>
          <p:cNvCxnSpPr>
            <a:cxnSpLocks/>
          </p:cNvCxnSpPr>
          <p:nvPr/>
        </p:nvCxnSpPr>
        <p:spPr>
          <a:xfrm flipV="1">
            <a:off x="169970" y="3725235"/>
            <a:ext cx="11760247" cy="27812"/>
          </a:xfrm>
          <a:prstGeom prst="straightConnector1">
            <a:avLst/>
          </a:prstGeom>
          <a:ln w="8572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FA3DC49-A4CD-7142-C2BB-720E35B37E93}"/>
              </a:ext>
            </a:extLst>
          </p:cNvPr>
          <p:cNvGrpSpPr/>
          <p:nvPr/>
        </p:nvGrpSpPr>
        <p:grpSpPr>
          <a:xfrm>
            <a:off x="2619065" y="3680452"/>
            <a:ext cx="618849" cy="1070181"/>
            <a:chOff x="1379476" y="3717032"/>
            <a:chExt cx="792088" cy="1369765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FEF380A-C220-E6B7-E49A-D55CF2AD7535}"/>
                </a:ext>
              </a:extLst>
            </p:cNvPr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97F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281F1A0-8D73-163F-6879-8E75D970DE21}"/>
                </a:ext>
              </a:extLst>
            </p:cNvPr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A093633-EBF0-F5D1-41D6-720FBDFDD15C}"/>
                </a:ext>
              </a:extLst>
            </p:cNvPr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97F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3A47333-D096-5EE7-53BA-370F8F48C757}"/>
              </a:ext>
            </a:extLst>
          </p:cNvPr>
          <p:cNvGrpSpPr/>
          <p:nvPr/>
        </p:nvGrpSpPr>
        <p:grpSpPr>
          <a:xfrm>
            <a:off x="655402" y="3680452"/>
            <a:ext cx="618849" cy="1070181"/>
            <a:chOff x="1379476" y="3717032"/>
            <a:chExt cx="792088" cy="1369765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2AE1FBE-CEA3-27A1-2520-227F8A11E4CB}"/>
                </a:ext>
              </a:extLst>
            </p:cNvPr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D3E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88F9124-AB4D-08FF-E0BC-533EC597EF91}"/>
                </a:ext>
              </a:extLst>
            </p:cNvPr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D3E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D8E9DAF-2DC7-A4D8-0C20-65942C540642}"/>
                </a:ext>
              </a:extLst>
            </p:cNvPr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D3E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907EE8-BE19-951D-D5FD-D2D1481334A0}"/>
              </a:ext>
            </a:extLst>
          </p:cNvPr>
          <p:cNvGrpSpPr/>
          <p:nvPr/>
        </p:nvGrpSpPr>
        <p:grpSpPr>
          <a:xfrm>
            <a:off x="1659667" y="2712382"/>
            <a:ext cx="618849" cy="1070181"/>
            <a:chOff x="2570677" y="3717032"/>
            <a:chExt cx="792088" cy="136976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D8E8933-6687-9EF2-0960-600834A74AAD}"/>
                </a:ext>
              </a:extLst>
            </p:cNvPr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8D4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3C723AD-2E79-069A-C2B0-97090805787C}"/>
                </a:ext>
              </a:extLst>
            </p:cNvPr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87B365F-8826-706C-9082-64F4527EC2F4}"/>
                </a:ext>
              </a:extLst>
            </p:cNvPr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44AAABA-5E05-1612-6919-81E5F0EDB148}"/>
              </a:ext>
            </a:extLst>
          </p:cNvPr>
          <p:cNvGrpSpPr/>
          <p:nvPr/>
        </p:nvGrpSpPr>
        <p:grpSpPr>
          <a:xfrm>
            <a:off x="4349295" y="2712382"/>
            <a:ext cx="618849" cy="1070181"/>
            <a:chOff x="2570677" y="3717032"/>
            <a:chExt cx="792088" cy="1369765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5CF13A4-04C7-D155-5E40-FCC3E5668C0C}"/>
                </a:ext>
              </a:extLst>
            </p:cNvPr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3EA3A22-B771-A8D3-D939-FF7C4149DBE4}"/>
                </a:ext>
              </a:extLst>
            </p:cNvPr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BF504D0-35D6-DBCC-0678-00ED73A68E1A}"/>
                </a:ext>
              </a:extLst>
            </p:cNvPr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028BBBA-E067-043B-C7C7-DE80F487497B}"/>
              </a:ext>
            </a:extLst>
          </p:cNvPr>
          <p:cNvGrpSpPr/>
          <p:nvPr/>
        </p:nvGrpSpPr>
        <p:grpSpPr>
          <a:xfrm>
            <a:off x="9746236" y="3680452"/>
            <a:ext cx="618849" cy="1070181"/>
            <a:chOff x="1379476" y="3717032"/>
            <a:chExt cx="792088" cy="1369765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FD84D14-7BF2-B6E2-E4AC-5BC97A6E92A5}"/>
                </a:ext>
              </a:extLst>
            </p:cNvPr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E84C3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5874871-1DA1-167F-0F4B-A63AB8A8DAC8}"/>
                </a:ext>
              </a:extLst>
            </p:cNvPr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BDDAD3E-289B-F8D5-94A2-3E1B3398B20C}"/>
                </a:ext>
              </a:extLst>
            </p:cNvPr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6735671-7B08-AC6C-0485-FFAB38DB5EB4}"/>
              </a:ext>
            </a:extLst>
          </p:cNvPr>
          <p:cNvGrpSpPr/>
          <p:nvPr/>
        </p:nvGrpSpPr>
        <p:grpSpPr>
          <a:xfrm>
            <a:off x="8653006" y="2712382"/>
            <a:ext cx="618849" cy="1070181"/>
            <a:chOff x="2570677" y="3717032"/>
            <a:chExt cx="792088" cy="1369765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65C4832-880B-1762-26AC-E7A6A647CC98}"/>
                </a:ext>
              </a:extLst>
            </p:cNvPr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F39C1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13B00D4-1104-45B4-AB10-22CB27F9862E}"/>
                </a:ext>
              </a:extLst>
            </p:cNvPr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401A79C4-65EA-852B-61F0-4D05F5BFBA13}"/>
                </a:ext>
              </a:extLst>
            </p:cNvPr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05F23A3-433C-E415-2E35-0FC43687DB1E}"/>
              </a:ext>
            </a:extLst>
          </p:cNvPr>
          <p:cNvGrpSpPr/>
          <p:nvPr/>
        </p:nvGrpSpPr>
        <p:grpSpPr>
          <a:xfrm>
            <a:off x="4680884" y="3680452"/>
            <a:ext cx="618849" cy="1070181"/>
            <a:chOff x="1379476" y="3717032"/>
            <a:chExt cx="792088" cy="1369765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DAA8058-CC42-762B-1F40-BBB016FE693E}"/>
                </a:ext>
              </a:extLst>
            </p:cNvPr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0FCF6B91-A457-A03A-C330-E9BAB2B077F7}"/>
                </a:ext>
              </a:extLst>
            </p:cNvPr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964154D-7C51-F680-BC46-90562ED1C37D}"/>
                </a:ext>
              </a:extLst>
            </p:cNvPr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82DF817-6899-DDDA-7A30-AF07CABA29EF}"/>
              </a:ext>
            </a:extLst>
          </p:cNvPr>
          <p:cNvGrpSpPr/>
          <p:nvPr/>
        </p:nvGrpSpPr>
        <p:grpSpPr>
          <a:xfrm>
            <a:off x="7420008" y="3680452"/>
            <a:ext cx="618849" cy="1070181"/>
            <a:chOff x="1379476" y="3717032"/>
            <a:chExt cx="792088" cy="1369765"/>
          </a:xfrm>
          <a:effectLst/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68D5FB1-7E11-70EE-45E3-5A5AD4BD55D8}"/>
                </a:ext>
              </a:extLst>
            </p:cNvPr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A4985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8B95BEF-2866-AF78-F4FF-38567CE944D4}"/>
                </a:ext>
              </a:extLst>
            </p:cNvPr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A498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06D4D94-9F53-BD1B-AA40-B6B90CBC3B35}"/>
                </a:ext>
              </a:extLst>
            </p:cNvPr>
            <p:cNvSpPr/>
            <p:nvPr/>
          </p:nvSpPr>
          <p:spPr>
            <a:xfrm>
              <a:off x="1379476" y="4294709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98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494A2A6-7D52-CA50-FE88-30C08330604A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909FE67-A316-2DBC-752D-48263A912266}"/>
              </a:ext>
            </a:extLst>
          </p:cNvPr>
          <p:cNvGrpSpPr/>
          <p:nvPr/>
        </p:nvGrpSpPr>
        <p:grpSpPr>
          <a:xfrm>
            <a:off x="6767572" y="2712382"/>
            <a:ext cx="618849" cy="1070181"/>
            <a:chOff x="2570677" y="3717032"/>
            <a:chExt cx="792088" cy="136976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840201-E0B2-2B2B-81EC-F4293293966E}"/>
                </a:ext>
              </a:extLst>
            </p:cNvPr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8D4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8291941-4ADD-6B51-B6D3-39E59B28B12B}"/>
                </a:ext>
              </a:extLst>
            </p:cNvPr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4FCC680-1FE9-B479-C75F-D80D88C88E3F}"/>
                </a:ext>
              </a:extLst>
            </p:cNvPr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AE804208-2EEE-406C-436C-6514B3053372}"/>
              </a:ext>
            </a:extLst>
          </p:cNvPr>
          <p:cNvSpPr/>
          <p:nvPr/>
        </p:nvSpPr>
        <p:spPr>
          <a:xfrm>
            <a:off x="543823" y="4252805"/>
            <a:ext cx="774019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  2007</a:t>
            </a:r>
            <a:endParaRPr lang="en-US" sz="1600" dirty="0">
              <a:latin typeface="Open Sans" panose="020B060603050402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CC3184-9926-EE04-39FC-DC56E430DED4}"/>
              </a:ext>
            </a:extLst>
          </p:cNvPr>
          <p:cNvSpPr/>
          <p:nvPr/>
        </p:nvSpPr>
        <p:spPr>
          <a:xfrm>
            <a:off x="1635637" y="2854296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2015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555512-AE5C-8323-9ABF-1346D8712F38}"/>
              </a:ext>
            </a:extLst>
          </p:cNvPr>
          <p:cNvSpPr/>
          <p:nvPr/>
        </p:nvSpPr>
        <p:spPr>
          <a:xfrm>
            <a:off x="2595736" y="4251885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DA68F27-EF53-F9AF-ED1A-2428B16A2888}"/>
              </a:ext>
            </a:extLst>
          </p:cNvPr>
          <p:cNvSpPr/>
          <p:nvPr/>
        </p:nvSpPr>
        <p:spPr>
          <a:xfrm>
            <a:off x="4318956" y="2854296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2019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6F4FAE-04D6-1CD9-4981-219845348343}"/>
              </a:ext>
            </a:extLst>
          </p:cNvPr>
          <p:cNvSpPr/>
          <p:nvPr/>
        </p:nvSpPr>
        <p:spPr>
          <a:xfrm>
            <a:off x="6760700" y="2854296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2021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EFF5FDC-5F51-D024-A73A-E28805C7674C}"/>
              </a:ext>
            </a:extLst>
          </p:cNvPr>
          <p:cNvSpPr/>
          <p:nvPr/>
        </p:nvSpPr>
        <p:spPr>
          <a:xfrm>
            <a:off x="7420008" y="4251885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2022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DE3281F-130D-3EF6-EDE1-FB481415EEAC}"/>
              </a:ext>
            </a:extLst>
          </p:cNvPr>
          <p:cNvSpPr/>
          <p:nvPr/>
        </p:nvSpPr>
        <p:spPr>
          <a:xfrm>
            <a:off x="9727209" y="4251885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2023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D709B0C-FAC3-48B2-A7CD-6ABF45267F8E}"/>
              </a:ext>
            </a:extLst>
          </p:cNvPr>
          <p:cNvSpPr/>
          <p:nvPr/>
        </p:nvSpPr>
        <p:spPr>
          <a:xfrm>
            <a:off x="4475726" y="4251885"/>
            <a:ext cx="1072423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2019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B9A9F11-020E-4954-93AB-CFC1E4C62A1F}"/>
              </a:ext>
            </a:extLst>
          </p:cNvPr>
          <p:cNvSpPr/>
          <p:nvPr/>
        </p:nvSpPr>
        <p:spPr>
          <a:xfrm>
            <a:off x="8650665" y="2854296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2022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C002F4DE-AC6A-5C4B-6338-984236BC3D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2" descr="Landmark Nephrology – New Website">
            <a:extLst>
              <a:ext uri="{FF2B5EF4-FFF2-40B4-BE49-F238E27FC236}">
                <a16:creationId xmlns:a16="http://schemas.microsoft.com/office/drawing/2014/main" id="{AFCC2C24-B1D6-9168-D1C5-82905A116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165" y="100882"/>
            <a:ext cx="1478333" cy="68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80FE26-AD68-4A05-F98F-B8770EEC1776}"/>
              </a:ext>
            </a:extLst>
          </p:cNvPr>
          <p:cNvSpPr/>
          <p:nvPr/>
        </p:nvSpPr>
        <p:spPr>
          <a:xfrm>
            <a:off x="156830" y="4815819"/>
            <a:ext cx="1634591" cy="155174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18591-8424-3268-77B2-934B7E86E7F9}"/>
              </a:ext>
            </a:extLst>
          </p:cNvPr>
          <p:cNvSpPr txBox="1"/>
          <p:nvPr/>
        </p:nvSpPr>
        <p:spPr>
          <a:xfrm>
            <a:off x="448887" y="4824463"/>
            <a:ext cx="9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IgACE</a:t>
            </a:r>
            <a:endParaRPr lang="en-US" sz="11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1C9DF8-C146-0509-C193-8543B392870A}"/>
              </a:ext>
            </a:extLst>
          </p:cNvPr>
          <p:cNvSpPr txBox="1"/>
          <p:nvPr/>
        </p:nvSpPr>
        <p:spPr>
          <a:xfrm>
            <a:off x="105614" y="5110089"/>
            <a:ext cx="17488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Coppo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(benazepril)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benazepril resulted in less eGFR decline and reduced proteinuria.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E4B992-C73A-F799-8B62-5E685AE8A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25" y="4879069"/>
            <a:ext cx="240098" cy="242286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59384B-0F93-EBF8-3FC7-0E628558603E}"/>
              </a:ext>
            </a:extLst>
          </p:cNvPr>
          <p:cNvSpPr/>
          <p:nvPr/>
        </p:nvSpPr>
        <p:spPr>
          <a:xfrm>
            <a:off x="1185599" y="940714"/>
            <a:ext cx="1859186" cy="173320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241800-FF8E-04BD-3DC3-F560B10BC743}"/>
              </a:ext>
            </a:extLst>
          </p:cNvPr>
          <p:cNvSpPr txBox="1"/>
          <p:nvPr/>
        </p:nvSpPr>
        <p:spPr>
          <a:xfrm>
            <a:off x="1509997" y="944427"/>
            <a:ext cx="1027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STOP IgA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793561-70CC-9594-E527-F5A17CC44F2C}"/>
              </a:ext>
            </a:extLst>
          </p:cNvPr>
          <p:cNvSpPr txBox="1"/>
          <p:nvPr/>
        </p:nvSpPr>
        <p:spPr>
          <a:xfrm>
            <a:off x="1116125" y="1165174"/>
            <a:ext cx="19999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Rauen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(</a:t>
            </a:r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Supportive care + Immunosuppression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 of immunosuppression resulted in no change in rate of eGFR decline, but reduced proteinuria.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0BD809F-D379-AD0A-F6B6-A76DC4BA8B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634" y="1009918"/>
            <a:ext cx="240098" cy="242286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F1BD63D-3CC4-C44A-F023-AABF38AF9168}"/>
              </a:ext>
            </a:extLst>
          </p:cNvPr>
          <p:cNvSpPr/>
          <p:nvPr/>
        </p:nvSpPr>
        <p:spPr>
          <a:xfrm>
            <a:off x="1917676" y="4815819"/>
            <a:ext cx="2163635" cy="145982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E7C8E4-67CB-8E5C-EFD9-5600894CBA7F}"/>
              </a:ext>
            </a:extLst>
          </p:cNvPr>
          <p:cNvSpPr txBox="1"/>
          <p:nvPr/>
        </p:nvSpPr>
        <p:spPr>
          <a:xfrm>
            <a:off x="1920398" y="4861743"/>
            <a:ext cx="1978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Dose TESTING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23F417-0903-A695-7C63-E3677E44F5E0}"/>
              </a:ext>
            </a:extLst>
          </p:cNvPr>
          <p:cNvSpPr txBox="1"/>
          <p:nvPr/>
        </p:nvSpPr>
        <p:spPr>
          <a:xfrm>
            <a:off x="1959562" y="5106090"/>
            <a:ext cx="21315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  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Steroids</a:t>
            </a:r>
            <a:b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Terminated early due to increased risk of infection.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DBD7F84-5869-9BD9-DA9F-6B65662FA1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14" y="4914832"/>
            <a:ext cx="240098" cy="242286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6CD0AF1-921D-9444-30E5-79E70F639CDF}"/>
              </a:ext>
            </a:extLst>
          </p:cNvPr>
          <p:cNvSpPr/>
          <p:nvPr/>
        </p:nvSpPr>
        <p:spPr>
          <a:xfrm>
            <a:off x="3195958" y="1781328"/>
            <a:ext cx="2439184" cy="89258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B9744B-942C-D372-EE94-661B3747D0A3}"/>
              </a:ext>
            </a:extLst>
          </p:cNvPr>
          <p:cNvSpPr txBox="1"/>
          <p:nvPr/>
        </p:nvSpPr>
        <p:spPr>
          <a:xfrm>
            <a:off x="3154725" y="1782507"/>
            <a:ext cx="231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Risk Prediction Tool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F6289FB-8DB4-CF59-7512-2231C7FE5E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47" y="1826134"/>
            <a:ext cx="229588" cy="23377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70C2C13-C3E0-F1E3-5E81-B62117AC8F22}"/>
              </a:ext>
            </a:extLst>
          </p:cNvPr>
          <p:cNvSpPr txBox="1"/>
          <p:nvPr/>
        </p:nvSpPr>
        <p:spPr>
          <a:xfrm>
            <a:off x="3095703" y="2008857"/>
            <a:ext cx="2569003" cy="615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Barbour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Uses clinical and histologic risk factors</a:t>
            </a:r>
            <a:r>
              <a:rPr lang="en-US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predicting disease pro</a:t>
            </a:r>
            <a:r>
              <a:rPr lang="en-US" sz="9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gression.</a:t>
            </a: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B7CCAA1-324F-A7A4-9B72-AB7C8BBBE968}"/>
              </a:ext>
            </a:extLst>
          </p:cNvPr>
          <p:cNvSpPr/>
          <p:nvPr/>
        </p:nvSpPr>
        <p:spPr>
          <a:xfrm>
            <a:off x="5786315" y="728495"/>
            <a:ext cx="2235295" cy="194542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F15538-A064-37D8-7CBB-5B0B4309C32E}"/>
              </a:ext>
            </a:extLst>
          </p:cNvPr>
          <p:cNvSpPr txBox="1"/>
          <p:nvPr/>
        </p:nvSpPr>
        <p:spPr>
          <a:xfrm>
            <a:off x="6071545" y="732065"/>
            <a:ext cx="13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DAPA-CKD</a:t>
            </a:r>
            <a:b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Subgroup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B08A0D-143C-037F-5824-3024F6D5D3DA}"/>
              </a:ext>
            </a:extLst>
          </p:cNvPr>
          <p:cNvSpPr txBox="1"/>
          <p:nvPr/>
        </p:nvSpPr>
        <p:spPr>
          <a:xfrm>
            <a:off x="5726466" y="1254123"/>
            <a:ext cx="236604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Wheeler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endPara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Dapagliflozin</a:t>
            </a:r>
          </a:p>
          <a:p>
            <a:pPr algn="ctr"/>
            <a:endParaRPr lang="en-US" sz="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The composite of a sustained decline in eGFR of 50% or more, ESKD, or death from a kidney disease or cardiovascular cause.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2DDDE1CE-6C43-EB19-DFD9-BA29DFEA4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76" y="762418"/>
            <a:ext cx="240098" cy="242286"/>
          </a:xfrm>
          <a:prstGeom prst="rect">
            <a:avLst/>
          </a:prstGeom>
        </p:spPr>
      </p:pic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FAD20AB-5007-439A-7CBF-69DC6C620666}"/>
              </a:ext>
            </a:extLst>
          </p:cNvPr>
          <p:cNvSpPr/>
          <p:nvPr/>
        </p:nvSpPr>
        <p:spPr>
          <a:xfrm>
            <a:off x="4173436" y="4815819"/>
            <a:ext cx="2400437" cy="125303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C7CF918-632E-F85E-274C-A3F2A4B6E27A}"/>
              </a:ext>
            </a:extLst>
          </p:cNvPr>
          <p:cNvSpPr txBox="1"/>
          <p:nvPr/>
        </p:nvSpPr>
        <p:spPr>
          <a:xfrm>
            <a:off x="4095054" y="4817723"/>
            <a:ext cx="230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Galactose-deficient (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</a:t>
            </a:r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 Antibodies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7DE2131-E9F0-4A81-E17C-D35153FFAE78}"/>
              </a:ext>
            </a:extLst>
          </p:cNvPr>
          <p:cNvSpPr txBox="1"/>
          <p:nvPr/>
        </p:nvSpPr>
        <p:spPr>
          <a:xfrm>
            <a:off x="4121096" y="5298849"/>
            <a:ext cx="235584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Rizk et al.</a:t>
            </a:r>
          </a:p>
          <a:p>
            <a:pPr algn="ctr"/>
            <a:endParaRPr lang="en-IN" sz="600" b="1" dirty="0">
              <a:solidFill>
                <a:srgbClr val="3333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IN" sz="900" b="1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Presence of </a:t>
            </a:r>
            <a:r>
              <a:rPr lang="en-IN" sz="9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Gd-IgA1–specific IgG autoantibodies on immunofluorescence.</a:t>
            </a:r>
            <a:endParaRPr lang="en-US" sz="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560C55D7-C638-DF46-3F77-6E9E066A61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344" y="4884448"/>
            <a:ext cx="232164" cy="236126"/>
          </a:xfrm>
          <a:prstGeom prst="rect">
            <a:avLst/>
          </a:prstGeom>
        </p:spPr>
      </p:pic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52AD5E49-8ECC-B5D1-5C98-73365C10398F}"/>
              </a:ext>
            </a:extLst>
          </p:cNvPr>
          <p:cNvSpPr/>
          <p:nvPr/>
        </p:nvSpPr>
        <p:spPr>
          <a:xfrm>
            <a:off x="6679234" y="4815819"/>
            <a:ext cx="2211172" cy="183021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DDBED41-1F94-4CC8-F3CA-C1576E86D745}"/>
              </a:ext>
            </a:extLst>
          </p:cNvPr>
          <p:cNvSpPr txBox="1"/>
          <p:nvPr/>
        </p:nvSpPr>
        <p:spPr>
          <a:xfrm>
            <a:off x="6630764" y="4861247"/>
            <a:ext cx="200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 Dose TESTING</a:t>
            </a:r>
          </a:p>
          <a:p>
            <a:pPr algn="ctr"/>
            <a:endParaRPr lang="en-US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70A737A-6681-47D7-EF70-E5E169A8D2EB}"/>
              </a:ext>
            </a:extLst>
          </p:cNvPr>
          <p:cNvSpPr txBox="1"/>
          <p:nvPr/>
        </p:nvSpPr>
        <p:spPr>
          <a:xfrm>
            <a:off x="6740494" y="5106090"/>
            <a:ext cx="216305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Lv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 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Low Dose Steroids+ PJP Prophylaxis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positive, A composite of 40% decline in eGFR, kidney failure (dialysis, transplant), or death due to kidney disease.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5F59EDD4-2A15-5AA2-6901-C09E0F9507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024" y="4904650"/>
            <a:ext cx="225202" cy="225971"/>
          </a:xfrm>
          <a:prstGeom prst="rect">
            <a:avLst/>
          </a:prstGeom>
        </p:spPr>
      </p:pic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4A28F740-83BD-B80A-042A-B6D1F4205588}"/>
              </a:ext>
            </a:extLst>
          </p:cNvPr>
          <p:cNvSpPr/>
          <p:nvPr/>
        </p:nvSpPr>
        <p:spPr>
          <a:xfrm>
            <a:off x="8275147" y="1240072"/>
            <a:ext cx="1620463" cy="143384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A13F179-1EBE-662D-C13F-14D8AD5CB5C5}"/>
              </a:ext>
            </a:extLst>
          </p:cNvPr>
          <p:cNvSpPr txBox="1"/>
          <p:nvPr/>
        </p:nvSpPr>
        <p:spPr>
          <a:xfrm>
            <a:off x="8514579" y="1262057"/>
            <a:ext cx="1017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NefIgArd</a:t>
            </a:r>
            <a:endParaRPr lang="en-US" sz="1094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E914347-DE7C-731F-D8F9-9372101392E6}"/>
              </a:ext>
            </a:extLst>
          </p:cNvPr>
          <p:cNvSpPr txBox="1"/>
          <p:nvPr/>
        </p:nvSpPr>
        <p:spPr>
          <a:xfrm>
            <a:off x="8209985" y="1551869"/>
            <a:ext cx="17655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Barratt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Budesonide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Nefecon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reduced proteinuria and eGFR decline.</a:t>
            </a:r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378082F9-5CDB-B817-72D5-3D0F2D965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545" y="1309276"/>
            <a:ext cx="240098" cy="242286"/>
          </a:xfrm>
          <a:prstGeom prst="rect">
            <a:avLst/>
          </a:prstGeom>
        </p:spPr>
      </p:pic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715606C1-6B85-7247-F5BF-EF374C73421E}"/>
              </a:ext>
            </a:extLst>
          </p:cNvPr>
          <p:cNvSpPr/>
          <p:nvPr/>
        </p:nvSpPr>
        <p:spPr>
          <a:xfrm>
            <a:off x="9016662" y="4815819"/>
            <a:ext cx="2488720" cy="18878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4A2A2AE-B1C2-3288-52C7-44F56192B8AB}"/>
              </a:ext>
            </a:extLst>
          </p:cNvPr>
          <p:cNvSpPr txBox="1"/>
          <p:nvPr/>
        </p:nvSpPr>
        <p:spPr>
          <a:xfrm>
            <a:off x="9574898" y="4835342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MMF in </a:t>
            </a:r>
            <a:r>
              <a:rPr lang="en-US" sz="14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IgAN</a:t>
            </a:r>
            <a:endParaRPr lang="en-US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3B5462D-BAD0-8B34-4CC2-6D4E266B5645}"/>
              </a:ext>
            </a:extLst>
          </p:cNvPr>
          <p:cNvSpPr txBox="1"/>
          <p:nvPr/>
        </p:nvSpPr>
        <p:spPr>
          <a:xfrm>
            <a:off x="8978592" y="5107669"/>
            <a:ext cx="2588304" cy="154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 et al.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Placebo</a:t>
            </a:r>
          </a:p>
          <a:p>
            <a:pPr algn="ctr"/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9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RASi</a:t>
            </a:r>
            <a:r>
              <a:rPr lang="en-US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+ MMF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endpoint was positive. A composite of doubling of serum creatinine, ESKD (dialysis, transplant, or kidney failure without receiving KRT), or death due to kidney or cardiovascular cause and CKD progression</a:t>
            </a:r>
            <a:r>
              <a:rPr lang="en-US" sz="93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4FEBE2E5-89FF-360B-6D3C-A36E132B53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385" y="4879069"/>
            <a:ext cx="240098" cy="242286"/>
          </a:xfrm>
          <a:prstGeom prst="rect">
            <a:avLst/>
          </a:prstGeom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5FF9618-120D-061C-91F2-118C230B4659}"/>
              </a:ext>
            </a:extLst>
          </p:cNvPr>
          <p:cNvGrpSpPr/>
          <p:nvPr/>
        </p:nvGrpSpPr>
        <p:grpSpPr>
          <a:xfrm>
            <a:off x="10530041" y="2712382"/>
            <a:ext cx="618849" cy="1070181"/>
            <a:chOff x="2570677" y="3717032"/>
            <a:chExt cx="792088" cy="1369765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10936CD-A583-A4B3-4063-5011F37CC0DA}"/>
                </a:ext>
              </a:extLst>
            </p:cNvPr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A3A4D05-6FBF-4384-74CD-98F312472A62}"/>
                </a:ext>
              </a:extLst>
            </p:cNvPr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4">
                <a:solidFill>
                  <a:schemeClr val="tx1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3E151D4-3D4C-E08C-7F82-4C4B22AFF4B8}"/>
                </a:ext>
              </a:extLst>
            </p:cNvPr>
            <p:cNvSpPr/>
            <p:nvPr/>
          </p:nvSpPr>
          <p:spPr>
            <a:xfrm>
              <a:off x="2570677" y="3717032"/>
              <a:ext cx="792088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26" dirty="0">
                <a:solidFill>
                  <a:schemeClr val="tx1"/>
                </a:solidFill>
                <a:latin typeface="FontAwesome" pitchFamily="2" charset="0"/>
              </a:endParaRPr>
            </a:p>
          </p:txBody>
        </p:sp>
      </p:grp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1693649-4EDF-92BE-6399-58340F4FC9C0}"/>
              </a:ext>
            </a:extLst>
          </p:cNvPr>
          <p:cNvSpPr/>
          <p:nvPr/>
        </p:nvSpPr>
        <p:spPr>
          <a:xfrm>
            <a:off x="10499702" y="2854296"/>
            <a:ext cx="679525" cy="3403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2023</a:t>
            </a:r>
          </a:p>
        </p:txBody>
      </p:sp>
      <p:sp>
        <p:nvSpPr>
          <p:cNvPr id="1024" name="Rectangle: Rounded Corners 1023">
            <a:extLst>
              <a:ext uri="{FF2B5EF4-FFF2-40B4-BE49-F238E27FC236}">
                <a16:creationId xmlns:a16="http://schemas.microsoft.com/office/drawing/2014/main" id="{FAFA8084-44E1-245C-6C5F-A7BCEA6486C0}"/>
              </a:ext>
            </a:extLst>
          </p:cNvPr>
          <p:cNvSpPr/>
          <p:nvPr/>
        </p:nvSpPr>
        <p:spPr>
          <a:xfrm>
            <a:off x="10086711" y="947508"/>
            <a:ext cx="1983680" cy="17264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03449732-1796-39F6-0EB8-7622B4AF7128}"/>
              </a:ext>
            </a:extLst>
          </p:cNvPr>
          <p:cNvSpPr txBox="1"/>
          <p:nvPr/>
        </p:nvSpPr>
        <p:spPr>
          <a:xfrm>
            <a:off x="10017219" y="1195759"/>
            <a:ext cx="21232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Heerspink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</a:t>
            </a:r>
          </a:p>
          <a:p>
            <a:pPr algn="ctr"/>
            <a:endParaRPr lang="en-US" sz="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Irbesartan </a:t>
            </a: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vs</a:t>
            </a:r>
          </a:p>
          <a:p>
            <a:pPr algn="ctr"/>
            <a:r>
              <a:rPr lang="en-US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algn="ctr"/>
            <a:r>
              <a:rPr lang="en-GB" sz="900" dirty="0">
                <a:solidFill>
                  <a:srgbClr val="505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Interim analysis of RCT. </a:t>
            </a:r>
            <a:r>
              <a:rPr lang="en-GB" sz="900" dirty="0" err="1">
                <a:solidFill>
                  <a:srgbClr val="505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Sparsentan</a:t>
            </a:r>
            <a:r>
              <a:rPr lang="en-GB" sz="900" dirty="0">
                <a:solidFill>
                  <a:srgbClr val="505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(combined endothelin blocker/ARB) reduced proteinuria compared to irbesartan.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FE8FADE6-8C85-60DE-E45E-80B27BD2F5B8}"/>
              </a:ext>
            </a:extLst>
          </p:cNvPr>
          <p:cNvSpPr txBox="1"/>
          <p:nvPr/>
        </p:nvSpPr>
        <p:spPr>
          <a:xfrm>
            <a:off x="10543860" y="947508"/>
            <a:ext cx="120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</a:t>
            </a:r>
          </a:p>
        </p:txBody>
      </p:sp>
      <p:pic>
        <p:nvPicPr>
          <p:cNvPr id="1030" name="Picture 1029">
            <a:extLst>
              <a:ext uri="{FF2B5EF4-FFF2-40B4-BE49-F238E27FC236}">
                <a16:creationId xmlns:a16="http://schemas.microsoft.com/office/drawing/2014/main" id="{DAA8D480-C981-0791-B1FD-C85208A485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568" y="1002212"/>
            <a:ext cx="240098" cy="242286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5D40717A-CF57-47AC-9084-1649381B58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" y="65836"/>
            <a:ext cx="912361" cy="912361"/>
          </a:xfrm>
          <a:prstGeom prst="rect">
            <a:avLst/>
          </a:prstGeom>
        </p:spPr>
      </p:pic>
      <p:sp>
        <p:nvSpPr>
          <p:cNvPr id="99" name="Title 1">
            <a:extLst>
              <a:ext uri="{FF2B5EF4-FFF2-40B4-BE49-F238E27FC236}">
                <a16:creationId xmlns:a16="http://schemas.microsoft.com/office/drawing/2014/main" id="{02E5BD72-716A-4D09-960B-AD8616190193}"/>
              </a:ext>
            </a:extLst>
          </p:cNvPr>
          <p:cNvSpPr txBox="1">
            <a:spLocks/>
          </p:cNvSpPr>
          <p:nvPr/>
        </p:nvSpPr>
        <p:spPr>
          <a:xfrm>
            <a:off x="1377616" y="71981"/>
            <a:ext cx="9433207" cy="48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9" tIns="95239" rIns="95239" bIns="9523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r>
              <a:rPr lang="en-GB" sz="3600" b="1" dirty="0">
                <a:solidFill>
                  <a:schemeClr val="tx1"/>
                </a:solidFill>
                <a:latin typeface="Open Sans" panose="020B0606030504020204"/>
              </a:rPr>
              <a:t>Landmark Trials in IgA Nephropathy</a:t>
            </a:r>
            <a:endParaRPr lang="en-IN" sz="3600" b="1" dirty="0">
              <a:solidFill>
                <a:schemeClr val="tx1"/>
              </a:solidFill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680366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5BE6F74-ECF2-4EDF-97C1-5CE0AAACCFB2}">
  <we:reference id="wa200001409" version="1.0.0.3" store="en-US" storeType="OMEX"/>
  <we:alternateReferences>
    <we:reference id="WA200001409" version="1.0.0.3" store="WA20000140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4146</TotalTime>
  <Words>965</Words>
  <Application>Microsoft Office PowerPoint</Application>
  <PresentationFormat>Widescreen</PresentationFormat>
  <Paragraphs>251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Fira Sans Extra Condensed SemiBold</vt:lpstr>
      <vt:lpstr>FontAwesome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</dc:creator>
  <cp:lastModifiedBy>Dr Matthew Sparks, M.D.</cp:lastModifiedBy>
  <cp:revision>42</cp:revision>
  <dcterms:created xsi:type="dcterms:W3CDTF">2023-03-23T10:03:58Z</dcterms:created>
  <dcterms:modified xsi:type="dcterms:W3CDTF">2023-04-20T19:26:14Z</dcterms:modified>
</cp:coreProperties>
</file>