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A8C6A-9785-43A4-B6A7-B0DDCC4CBE88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20D79-A3CA-4D04-8BCB-09F049AF8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57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D03376E-1F05-4F7F-9B91-ACF81641ED9F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576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CFC85-A1FB-7579-23D2-88866F736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4FAF75-997F-59AC-BA37-D90D5D9C9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78D90-AC0A-95C8-9E7A-D0972296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2D955-F9E8-3DAA-985F-564F8BCEE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DC240-5723-4E25-0161-DDE317B2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45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5F288-1FDF-6FE4-3383-115B8E090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4B1E2-E18B-8AB5-7390-FC1503F38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2526E-E6B2-A92B-84A6-DE3AB6CCF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9E08C-4F40-E975-029B-98C2FDA1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96AA0-4120-B0D7-F9CB-071BE752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E0916B-633A-51E1-12B8-E0DEF33E3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ED27D-1935-326E-46A8-2AC3563F0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DD52C-7ED3-AAF8-AE54-1192C3DCB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9A616-D84A-33FC-BA0A-885AA4A5D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0F2CA-9530-3D7A-B29C-B9F2D04A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83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0275C-5A33-C2C0-6856-4898CABC2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2403-3A3C-8F3A-1BCC-EFA7AFD21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411544-216D-EEC6-3DC8-9E093A9EC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5C6DD-1E85-5D0D-33CA-C8111AC3A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57543-1056-C173-5365-7EFB84102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7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2DC7E-9421-C985-BB52-360ED8027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C1A1F-98D8-40E9-C7EF-4C789F22E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49322-88C4-E146-914F-8629700E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1DF79-865B-D17E-ECFB-BC72C5D7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36046-3AFA-C1CF-1AB6-9C83B8C9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4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48D2-66D9-AC8C-3BFD-DA5EE900F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C83CC-8080-3833-4F04-98BD8E8A83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028996-485A-2846-6225-307363F6A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1F159-B7FD-FB82-CC74-4D4825AC5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3DD17-9919-F02C-1CD2-37753FC1B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717AEF-D8F3-A8A8-3F56-A219A2B1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21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57D38-1972-9F68-5293-E680ACBF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8F4581-85EA-3355-3F50-285D9450A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B3CBC-A6A6-71B3-12FD-E6F49B5EE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C37C6E-9501-D895-E275-411DD3337E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EE46CF-B77B-5BD3-AE70-09A1C48BB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F7B5FB-D9E8-C0E2-CD01-35EFB18F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374C96-4624-00CD-FE11-F7A1B027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A35FC-EB75-CD2F-F49B-6DE07180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79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7FBA7-384F-1246-3642-6C51C52EB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60D688-F97F-A341-31CF-443B1BCFE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03EAD3-BA97-FE8A-C8C8-835494FB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1E26E-8E8C-E8F4-7FD8-528635DFD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E9E01E-C148-C5C3-04F9-75678099A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6218C-992C-13BF-6735-0ADED55FA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86567E-42C3-0FE4-8331-69FA1F849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6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28DE7-FC1D-3670-6E52-A10330123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D3FCB-B01A-45ED-4106-6B9422C56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0D0CC4-2586-201A-1036-AB046D032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2607E-E24C-B7A1-E63A-8FBE83EA9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CE559E-4D94-F39D-7299-2D78C2015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4937-FD95-52F0-7D8B-BDF0E5B2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7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BEFE4-3940-3F27-2BFB-7E6134E43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A48815-93EA-6A1E-E5B4-56FFAB298D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FFBAB-1A7B-FB5E-02AA-9590BE52F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6CD19D-F629-EC46-A483-5347DF765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BF6F8-B1DA-6F2C-A7AF-A573A7FF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ADBFB-3CDE-579D-12E9-EC94C063C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40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E7C14B-132F-E0F1-7BFE-AFEBBF580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A19F85-4E7B-306F-10BC-69B4ACD4C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1AD65-E2BC-28A5-F908-A945237D6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1FE51-5255-4C9E-8678-FE9C73D970A1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1F802-5698-02D6-BCB2-78DA1FF24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F1B1E-73F4-5807-AAED-1E2AC23E0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48DF-6C0D-4971-B501-160A76831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7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8" name="Elbow Connector 1077">
            <a:extLst>
              <a:ext uri="{FF2B5EF4-FFF2-40B4-BE49-F238E27FC236}">
                <a16:creationId xmlns:a16="http://schemas.microsoft.com/office/drawing/2014/main" id="{B55B68FF-AEB3-21E4-2075-B98C048C23B7}"/>
              </a:ext>
            </a:extLst>
          </p:cNvPr>
          <p:cNvCxnSpPr>
            <a:cxnSpLocks/>
            <a:stCxn id="1089" idx="0"/>
          </p:cNvCxnSpPr>
          <p:nvPr/>
        </p:nvCxnSpPr>
        <p:spPr>
          <a:xfrm rot="5400000" flipH="1" flipV="1">
            <a:off x="10820605" y="3884416"/>
            <a:ext cx="443846" cy="166480"/>
          </a:xfrm>
          <a:prstGeom prst="bentConnector3">
            <a:avLst>
              <a:gd name="adj1" fmla="val 8109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5" name="Elbow Connector 1074">
            <a:extLst>
              <a:ext uri="{FF2B5EF4-FFF2-40B4-BE49-F238E27FC236}">
                <a16:creationId xmlns:a16="http://schemas.microsoft.com/office/drawing/2014/main" id="{1121E1E7-74F8-CEB6-9D4D-F0ED81CC6114}"/>
              </a:ext>
            </a:extLst>
          </p:cNvPr>
          <p:cNvCxnSpPr>
            <a:cxnSpLocks/>
            <a:stCxn id="28" idx="0"/>
            <a:endCxn id="1029" idx="2"/>
          </p:cNvCxnSpPr>
          <p:nvPr/>
        </p:nvCxnSpPr>
        <p:spPr>
          <a:xfrm rot="5400000" flipH="1" flipV="1">
            <a:off x="10235868" y="3480538"/>
            <a:ext cx="112397" cy="221354"/>
          </a:xfrm>
          <a:prstGeom prst="bentConnector3">
            <a:avLst/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1" name="Elbow Connector 1070">
            <a:extLst>
              <a:ext uri="{FF2B5EF4-FFF2-40B4-BE49-F238E27FC236}">
                <a16:creationId xmlns:a16="http://schemas.microsoft.com/office/drawing/2014/main" id="{B0DD6AD1-966F-DE0A-8E47-A3E7B76B71D0}"/>
              </a:ext>
            </a:extLst>
          </p:cNvPr>
          <p:cNvCxnSpPr>
            <a:cxnSpLocks/>
            <a:endCxn id="1038" idx="0"/>
          </p:cNvCxnSpPr>
          <p:nvPr/>
        </p:nvCxnSpPr>
        <p:spPr>
          <a:xfrm rot="16200000" flipH="1" flipV="1">
            <a:off x="8923574" y="3863783"/>
            <a:ext cx="479119" cy="172472"/>
          </a:xfrm>
          <a:prstGeom prst="bentConnector3">
            <a:avLst>
              <a:gd name="adj1" fmla="val 89329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Elbow Connector 1066">
            <a:extLst>
              <a:ext uri="{FF2B5EF4-FFF2-40B4-BE49-F238E27FC236}">
                <a16:creationId xmlns:a16="http://schemas.microsoft.com/office/drawing/2014/main" id="{CDA4F316-1029-4303-755F-8043EBFF4AF5}"/>
              </a:ext>
            </a:extLst>
          </p:cNvPr>
          <p:cNvCxnSpPr>
            <a:cxnSpLocks/>
            <a:stCxn id="113" idx="2"/>
            <a:endCxn id="1061" idx="2"/>
          </p:cNvCxnSpPr>
          <p:nvPr/>
        </p:nvCxnSpPr>
        <p:spPr>
          <a:xfrm rot="5400000" flipH="1" flipV="1">
            <a:off x="8181920" y="3668552"/>
            <a:ext cx="497974" cy="234582"/>
          </a:xfrm>
          <a:prstGeom prst="bentConnector3">
            <a:avLst>
              <a:gd name="adj1" fmla="val 83521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3" name="Elbow Connector 1062">
            <a:extLst>
              <a:ext uri="{FF2B5EF4-FFF2-40B4-BE49-F238E27FC236}">
                <a16:creationId xmlns:a16="http://schemas.microsoft.com/office/drawing/2014/main" id="{ED3AABE6-B3B7-117E-0634-74AB46673946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7064985" y="3886505"/>
            <a:ext cx="444000" cy="184955"/>
          </a:xfrm>
          <a:prstGeom prst="bentConnector3">
            <a:avLst>
              <a:gd name="adj1" fmla="val 87323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7" name="Elbow Connector 1056">
            <a:extLst>
              <a:ext uri="{FF2B5EF4-FFF2-40B4-BE49-F238E27FC236}">
                <a16:creationId xmlns:a16="http://schemas.microsoft.com/office/drawing/2014/main" id="{9A3939D9-4D8F-2D37-9D61-3D3BF5388AE1}"/>
              </a:ext>
            </a:extLst>
          </p:cNvPr>
          <p:cNvCxnSpPr>
            <a:cxnSpLocks/>
            <a:stCxn id="109" idx="4"/>
            <a:endCxn id="127" idx="2"/>
          </p:cNvCxnSpPr>
          <p:nvPr/>
        </p:nvCxnSpPr>
        <p:spPr>
          <a:xfrm rot="5400000" flipH="1" flipV="1">
            <a:off x="6287229" y="3684004"/>
            <a:ext cx="553570" cy="259273"/>
          </a:xfrm>
          <a:prstGeom prst="bentConnector3">
            <a:avLst>
              <a:gd name="adj1" fmla="val 85320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3" name="Elbow Connector 1052">
            <a:extLst>
              <a:ext uri="{FF2B5EF4-FFF2-40B4-BE49-F238E27FC236}">
                <a16:creationId xmlns:a16="http://schemas.microsoft.com/office/drawing/2014/main" id="{47831B9A-029C-6EC8-79F6-4234B4F44BFD}"/>
              </a:ext>
            </a:extLst>
          </p:cNvPr>
          <p:cNvCxnSpPr>
            <a:cxnSpLocks/>
            <a:endCxn id="20" idx="0"/>
          </p:cNvCxnSpPr>
          <p:nvPr/>
        </p:nvCxnSpPr>
        <p:spPr>
          <a:xfrm rot="16200000" flipH="1" flipV="1">
            <a:off x="5164987" y="3857588"/>
            <a:ext cx="479119" cy="184861"/>
          </a:xfrm>
          <a:prstGeom prst="bentConnector3">
            <a:avLst>
              <a:gd name="adj1" fmla="val 90170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Elbow Connector 1048">
            <a:extLst>
              <a:ext uri="{FF2B5EF4-FFF2-40B4-BE49-F238E27FC236}">
                <a16:creationId xmlns:a16="http://schemas.microsoft.com/office/drawing/2014/main" id="{17E46D11-92DA-5994-9C1C-7035228DC4B7}"/>
              </a:ext>
            </a:extLst>
          </p:cNvPr>
          <p:cNvCxnSpPr>
            <a:cxnSpLocks/>
            <a:stCxn id="107" idx="2"/>
            <a:endCxn id="31" idx="2"/>
          </p:cNvCxnSpPr>
          <p:nvPr/>
        </p:nvCxnSpPr>
        <p:spPr>
          <a:xfrm rot="5400000" flipH="1" flipV="1">
            <a:off x="4451176" y="3646902"/>
            <a:ext cx="497974" cy="277881"/>
          </a:xfrm>
          <a:prstGeom prst="bentConnector3">
            <a:avLst>
              <a:gd name="adj1" fmla="val 87565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Elbow Connector 1043">
            <a:extLst>
              <a:ext uri="{FF2B5EF4-FFF2-40B4-BE49-F238E27FC236}">
                <a16:creationId xmlns:a16="http://schemas.microsoft.com/office/drawing/2014/main" id="{832437EE-EADC-455E-82BB-BB5FF2EC08EF}"/>
              </a:ext>
            </a:extLst>
          </p:cNvPr>
          <p:cNvCxnSpPr>
            <a:cxnSpLocks/>
            <a:endCxn id="101" idx="0"/>
          </p:cNvCxnSpPr>
          <p:nvPr/>
        </p:nvCxnSpPr>
        <p:spPr>
          <a:xfrm rot="16200000" flipH="1" flipV="1">
            <a:off x="3261608" y="3826542"/>
            <a:ext cx="531153" cy="194920"/>
          </a:xfrm>
          <a:prstGeom prst="bentConnector5">
            <a:avLst>
              <a:gd name="adj1" fmla="val 42659"/>
              <a:gd name="adj2" fmla="val -1676"/>
              <a:gd name="adj3" fmla="val 90666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Elbow Connector 1040">
            <a:extLst>
              <a:ext uri="{FF2B5EF4-FFF2-40B4-BE49-F238E27FC236}">
                <a16:creationId xmlns:a16="http://schemas.microsoft.com/office/drawing/2014/main" id="{BEA31982-88FA-A538-6D51-69C19EC45356}"/>
              </a:ext>
            </a:extLst>
          </p:cNvPr>
          <p:cNvCxnSpPr>
            <a:stCxn id="50" idx="2"/>
            <a:endCxn id="103" idx="2"/>
          </p:cNvCxnSpPr>
          <p:nvPr/>
        </p:nvCxnSpPr>
        <p:spPr>
          <a:xfrm rot="5400000">
            <a:off x="2587326" y="3637599"/>
            <a:ext cx="497974" cy="296489"/>
          </a:xfrm>
          <a:prstGeom prst="bentConnector3">
            <a:avLst>
              <a:gd name="adj1" fmla="val 11626"/>
            </a:avLst>
          </a:prstGeom>
          <a:ln w="12700">
            <a:solidFill>
              <a:srgbClr val="1B49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Elbow Connector 1024">
            <a:extLst>
              <a:ext uri="{FF2B5EF4-FFF2-40B4-BE49-F238E27FC236}">
                <a16:creationId xmlns:a16="http://schemas.microsoft.com/office/drawing/2014/main" id="{8E17D77C-BCCC-6BB2-853F-43F6D437014C}"/>
              </a:ext>
            </a:extLst>
          </p:cNvPr>
          <p:cNvCxnSpPr>
            <a:cxnSpLocks/>
          </p:cNvCxnSpPr>
          <p:nvPr/>
        </p:nvCxnSpPr>
        <p:spPr>
          <a:xfrm rot="5400000">
            <a:off x="1472212" y="3927812"/>
            <a:ext cx="349698" cy="210053"/>
          </a:xfrm>
          <a:prstGeom prst="bentConnector3">
            <a:avLst>
              <a:gd name="adj1" fmla="val 76625"/>
            </a:avLst>
          </a:prstGeom>
          <a:ln w="12700">
            <a:solidFill>
              <a:srgbClr val="1B49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utoShape 2">
            <a:extLst>
              <a:ext uri="{FF2B5EF4-FFF2-40B4-BE49-F238E27FC236}">
                <a16:creationId xmlns:a16="http://schemas.microsoft.com/office/drawing/2014/main" id="{C002F4DE-AC6A-5C4B-6338-984236BC3D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20046" y="58933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" name="Picture 2" descr="Landmark Nephrology – New Website">
            <a:extLst>
              <a:ext uri="{FF2B5EF4-FFF2-40B4-BE49-F238E27FC236}">
                <a16:creationId xmlns:a16="http://schemas.microsoft.com/office/drawing/2014/main" id="{AFCC2C24-B1D6-9168-D1C5-82905A116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4011" y="190657"/>
            <a:ext cx="1478333" cy="681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99123143-F24C-6541-FB71-A5BA7832FEEE}"/>
              </a:ext>
            </a:extLst>
          </p:cNvPr>
          <p:cNvGrpSpPr/>
          <p:nvPr/>
        </p:nvGrpSpPr>
        <p:grpSpPr>
          <a:xfrm>
            <a:off x="5793651" y="1111450"/>
            <a:ext cx="1800000" cy="2425406"/>
            <a:chOff x="5793651" y="1111450"/>
            <a:chExt cx="1800000" cy="2425406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E3C0B9-FB23-7552-77D3-768DAEC2AC5E}"/>
                </a:ext>
              </a:extLst>
            </p:cNvPr>
            <p:cNvSpPr/>
            <p:nvPr/>
          </p:nvSpPr>
          <p:spPr>
            <a:xfrm>
              <a:off x="5793651" y="1111450"/>
              <a:ext cx="1800000" cy="2124000"/>
            </a:xfrm>
            <a:prstGeom prst="rect">
              <a:avLst/>
            </a:prstGeom>
            <a:solidFill>
              <a:srgbClr val="BFEA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Noel et al.</a:t>
              </a:r>
            </a:p>
            <a:p>
              <a:pPr algn="ctr"/>
              <a:endParaRPr lang="en-US" sz="1000" b="1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Thymoglobulin vs daclizumab</a:t>
              </a:r>
            </a:p>
            <a:p>
              <a:endParaRPr lang="en-US" sz="9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Thymoglobulin patients had lower incidence of biopsy proven acute and steroid-resistance rejection in 1 year. Otherwise, similar graft and patient survival.</a:t>
              </a: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91693649-4EDF-92BE-6399-58340F4FC9C0}"/>
                </a:ext>
              </a:extLst>
            </p:cNvPr>
            <p:cNvSpPr/>
            <p:nvPr/>
          </p:nvSpPr>
          <p:spPr>
            <a:xfrm>
              <a:off x="6333651" y="3196462"/>
              <a:ext cx="720000" cy="34039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2009</a:t>
              </a:r>
            </a:p>
          </p:txBody>
        </p:sp>
      </p:grpSp>
      <p:pic>
        <p:nvPicPr>
          <p:cNvPr id="98" name="Picture 97">
            <a:extLst>
              <a:ext uri="{FF2B5EF4-FFF2-40B4-BE49-F238E27FC236}">
                <a16:creationId xmlns:a16="http://schemas.microsoft.com/office/drawing/2014/main" id="{5D40717A-CF57-47AC-9084-1649381B5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6" y="75474"/>
            <a:ext cx="912361" cy="912361"/>
          </a:xfrm>
          <a:prstGeom prst="rect">
            <a:avLst/>
          </a:prstGeom>
        </p:spPr>
      </p:pic>
      <p:sp>
        <p:nvSpPr>
          <p:cNvPr id="99" name="Title 1">
            <a:extLst>
              <a:ext uri="{FF2B5EF4-FFF2-40B4-BE49-F238E27FC236}">
                <a16:creationId xmlns:a16="http://schemas.microsoft.com/office/drawing/2014/main" id="{02E5BD72-716A-4D09-960B-AD8616190193}"/>
              </a:ext>
            </a:extLst>
          </p:cNvPr>
          <p:cNvSpPr txBox="1">
            <a:spLocks/>
          </p:cNvSpPr>
          <p:nvPr/>
        </p:nvSpPr>
        <p:spPr>
          <a:xfrm>
            <a:off x="834038" y="506632"/>
            <a:ext cx="9579951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239" tIns="95239" rIns="95239" bIns="95239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Fira Sans Extra Condensed SemiBold"/>
              <a:buNone/>
              <a:defRPr sz="2849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r>
              <a:rPr lang="en-US" sz="2600" b="1" dirty="0">
                <a:solidFill>
                  <a:schemeClr val="tx1"/>
                </a:solidFill>
                <a:latin typeface="Helvetica Neue Condensed Black" panose="02000503000000020004" pitchFamily="2" charset="0"/>
                <a:ea typeface="Helvetica Neue Condensed Black" panose="02000503000000020004" pitchFamily="2" charset="0"/>
                <a:cs typeface="Helvetica Neue Condensed Black" panose="02000503000000020004" pitchFamily="2" charset="0"/>
              </a:rPr>
              <a:t>Landmark Studies in Induction Immunosuppression </a:t>
            </a:r>
          </a:p>
          <a:p>
            <a:r>
              <a:rPr lang="en-US" sz="2600" b="1" dirty="0">
                <a:solidFill>
                  <a:schemeClr val="tx1"/>
                </a:solidFill>
                <a:latin typeface="Helvetica Neue Condensed Black" panose="02000503000000020004" pitchFamily="2" charset="0"/>
                <a:ea typeface="Helvetica Neue Condensed Black" panose="02000503000000020004" pitchFamily="2" charset="0"/>
                <a:cs typeface="Helvetica Neue Condensed Black" panose="02000503000000020004" pitchFamily="2" charset="0"/>
              </a:rPr>
              <a:t>                          in Kidney Transplantation</a:t>
            </a:r>
          </a:p>
          <a:p>
            <a:pPr algn="l"/>
            <a:endParaRPr lang="en-IN" sz="3200" b="1" dirty="0">
              <a:solidFill>
                <a:schemeClr val="tx1"/>
              </a:solidFill>
              <a:latin typeface="Helvetica Neue Condensed Black" panose="02000503000000020004" pitchFamily="2" charset="0"/>
              <a:ea typeface="Helvetica Neue Condensed Black" panose="02000503000000020004" pitchFamily="2" charset="0"/>
              <a:cs typeface="Helvetica Neue Condensed Black" panose="02000503000000020004" pitchFamily="2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71BEE3F-BE25-DBC3-0DF7-46A6E99BF6AE}"/>
              </a:ext>
            </a:extLst>
          </p:cNvPr>
          <p:cNvGrpSpPr/>
          <p:nvPr/>
        </p:nvGrpSpPr>
        <p:grpSpPr>
          <a:xfrm>
            <a:off x="230010" y="1111450"/>
            <a:ext cx="1800000" cy="2423566"/>
            <a:chOff x="230010" y="1111450"/>
            <a:chExt cx="1800000" cy="242356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0A1C079F-5C8D-AAF3-D318-6F63BC459441}"/>
                </a:ext>
              </a:extLst>
            </p:cNvPr>
            <p:cNvSpPr/>
            <p:nvPr/>
          </p:nvSpPr>
          <p:spPr>
            <a:xfrm>
              <a:off x="230010" y="1111450"/>
              <a:ext cx="1800000" cy="2124000"/>
            </a:xfrm>
            <a:prstGeom prst="rect">
              <a:avLst/>
            </a:prstGeom>
            <a:solidFill>
              <a:srgbClr val="BFEA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 err="1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Thiabudin</a:t>
              </a:r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et. al.</a:t>
              </a:r>
            </a:p>
            <a:p>
              <a:pPr algn="ctr"/>
              <a:endParaRPr lang="en-US" sz="1000" b="1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Anti-thymocyte globulin vs Placebo</a:t>
              </a:r>
            </a:p>
            <a:p>
              <a:endParaRPr lang="en-US" sz="900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Lowered incidence of biopsy-proven acute rejection episodes and increased 1 year graft survival.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AE804208-2EEE-406C-436C-6514B3053372}"/>
                </a:ext>
              </a:extLst>
            </p:cNvPr>
            <p:cNvSpPr/>
            <p:nvPr/>
          </p:nvSpPr>
          <p:spPr>
            <a:xfrm>
              <a:off x="770010" y="3196462"/>
              <a:ext cx="720000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  <a:ea typeface="Open Sans" panose="020B0606030504020204" pitchFamily="34" charset="0"/>
                  <a:cs typeface="Open Sans" panose="020B0606030504020204" pitchFamily="34" charset="0"/>
                </a:rPr>
                <a:t>1998</a:t>
              </a:r>
              <a:endParaRPr lang="en-US" sz="1600" dirty="0">
                <a:latin typeface="Open Sans" panose="020B0606030504020204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8B52711-E0D1-2427-40DB-8508ED456144}"/>
              </a:ext>
            </a:extLst>
          </p:cNvPr>
          <p:cNvGrpSpPr/>
          <p:nvPr/>
        </p:nvGrpSpPr>
        <p:grpSpPr>
          <a:xfrm>
            <a:off x="2084557" y="1111450"/>
            <a:ext cx="1800000" cy="2425406"/>
            <a:chOff x="2084557" y="1111450"/>
            <a:chExt cx="1800000" cy="2425406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A74AE5E1-31F4-766D-14EB-637261BC365C}"/>
                </a:ext>
              </a:extLst>
            </p:cNvPr>
            <p:cNvSpPr/>
            <p:nvPr/>
          </p:nvSpPr>
          <p:spPr>
            <a:xfrm>
              <a:off x="2084557" y="1111450"/>
              <a:ext cx="1800000" cy="2124000"/>
            </a:xfrm>
            <a:prstGeom prst="rect">
              <a:avLst/>
            </a:prstGeom>
            <a:solidFill>
              <a:srgbClr val="BFEA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 err="1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Goggins</a:t>
              </a:r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et al.</a:t>
              </a:r>
            </a:p>
            <a:p>
              <a:pPr algn="ctr"/>
              <a:endParaRPr lang="en-US" sz="1000" b="1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Intra- vs Post-operative ATG </a:t>
              </a:r>
            </a:p>
            <a:p>
              <a:endParaRPr lang="en-US" sz="9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  <a:p>
              <a:r>
                <a:rPr lang="en-US" sz="9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I</a:t>
              </a:r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ntraoperative thymoglobulin showed decreased delayed graft function.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2DA68F27-EF53-F9AF-ED1A-2428B16A2888}"/>
                </a:ext>
              </a:extLst>
            </p:cNvPr>
            <p:cNvSpPr/>
            <p:nvPr/>
          </p:nvSpPr>
          <p:spPr>
            <a:xfrm>
              <a:off x="2624557" y="3196462"/>
              <a:ext cx="720000" cy="34039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2002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DFA7D1D-DAD8-DE89-38C1-30969ED96227}"/>
              </a:ext>
            </a:extLst>
          </p:cNvPr>
          <p:cNvGrpSpPr/>
          <p:nvPr/>
        </p:nvGrpSpPr>
        <p:grpSpPr>
          <a:xfrm>
            <a:off x="2529725" y="4189579"/>
            <a:ext cx="1800000" cy="2466558"/>
            <a:chOff x="2529725" y="4189579"/>
            <a:chExt cx="1800000" cy="2466558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066B51F-6CE0-7790-793D-50A3A9C132EB}"/>
                </a:ext>
              </a:extLst>
            </p:cNvPr>
            <p:cNvSpPr/>
            <p:nvPr/>
          </p:nvSpPr>
          <p:spPr>
            <a:xfrm>
              <a:off x="2529725" y="4532137"/>
              <a:ext cx="1800000" cy="2124000"/>
            </a:xfrm>
            <a:prstGeom prst="rect">
              <a:avLst/>
            </a:prstGeom>
            <a:solidFill>
              <a:srgbClr val="CAE9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Kaufman et al.</a:t>
              </a:r>
            </a:p>
            <a:p>
              <a:pPr algn="ctr"/>
              <a:endParaRPr lang="en-US" sz="1000" b="1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Alemtuzumab vs </a:t>
              </a:r>
              <a:r>
                <a:rPr lang="en-US" sz="1200" b="1" dirty="0" err="1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Basiliximab</a:t>
              </a:r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 induction</a:t>
              </a:r>
            </a:p>
            <a:p>
              <a:endPara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Alemtuzumab induction was similar to </a:t>
              </a:r>
              <a:r>
                <a:rPr lang="en-US" sz="1000" dirty="0" err="1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Basiliximab</a:t>
              </a:r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 in efficacy in steroid-free maintenance protocol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B9A9F11-020E-4954-93AB-CFC1E4C62A1F}"/>
                </a:ext>
              </a:extLst>
            </p:cNvPr>
            <p:cNvSpPr/>
            <p:nvPr/>
          </p:nvSpPr>
          <p:spPr>
            <a:xfrm>
              <a:off x="3069725" y="4189579"/>
              <a:ext cx="720000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2005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63EDA94-A767-E7E5-5B83-FEC8FB0A1D22}"/>
              </a:ext>
            </a:extLst>
          </p:cNvPr>
          <p:cNvGrpSpPr/>
          <p:nvPr/>
        </p:nvGrpSpPr>
        <p:grpSpPr>
          <a:xfrm>
            <a:off x="647334" y="4187739"/>
            <a:ext cx="1800000" cy="2468398"/>
            <a:chOff x="647334" y="4187739"/>
            <a:chExt cx="1800000" cy="246839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4532C8E-B680-323C-AB23-C0484FC787F4}"/>
                </a:ext>
              </a:extLst>
            </p:cNvPr>
            <p:cNvSpPr/>
            <p:nvPr/>
          </p:nvSpPr>
          <p:spPr>
            <a:xfrm>
              <a:off x="647334" y="4532137"/>
              <a:ext cx="1800000" cy="2124000"/>
            </a:xfrm>
            <a:prstGeom prst="rect">
              <a:avLst/>
            </a:prstGeom>
            <a:solidFill>
              <a:srgbClr val="BFEA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Brennan et al.</a:t>
              </a:r>
            </a:p>
            <a:p>
              <a:pPr algn="ctr"/>
              <a:endParaRPr lang="en-US" sz="1000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Thymoglobulin vs ATGAM</a:t>
              </a:r>
            </a:p>
            <a:p>
              <a:endPara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Rabbit anti-thymocyte globulin (thymoglobulin) patients had fewer rejection rates and adverse events vs equine </a:t>
              </a:r>
              <a:r>
                <a:rPr lang="en-US" sz="1000" dirty="0" err="1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antithymocyte</a:t>
              </a:r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 globulin (ATGAM).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39698BE-E47F-6918-867B-87D220FC77CF}"/>
                </a:ext>
              </a:extLst>
            </p:cNvPr>
            <p:cNvSpPr/>
            <p:nvPr/>
          </p:nvSpPr>
          <p:spPr>
            <a:xfrm>
              <a:off x="1182034" y="4187739"/>
              <a:ext cx="720000" cy="34039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1999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BBB8897-E65B-7309-B95B-F7C9415615D8}"/>
              </a:ext>
            </a:extLst>
          </p:cNvPr>
          <p:cNvGrpSpPr/>
          <p:nvPr/>
        </p:nvGrpSpPr>
        <p:grpSpPr>
          <a:xfrm>
            <a:off x="3939104" y="1111450"/>
            <a:ext cx="1800000" cy="2425406"/>
            <a:chOff x="3939104" y="1111450"/>
            <a:chExt cx="1800000" cy="2425406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29790130-B320-F4E1-1825-EFF4A6E2083D}"/>
                </a:ext>
              </a:extLst>
            </p:cNvPr>
            <p:cNvSpPr/>
            <p:nvPr/>
          </p:nvSpPr>
          <p:spPr>
            <a:xfrm>
              <a:off x="3939104" y="1111450"/>
              <a:ext cx="1800000" cy="2124000"/>
            </a:xfrm>
            <a:prstGeom prst="rect">
              <a:avLst/>
            </a:prstGeom>
            <a:solidFill>
              <a:srgbClr val="BFEAE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Brennan et al.</a:t>
              </a:r>
            </a:p>
            <a:p>
              <a:pPr algn="ctr"/>
              <a:endParaRPr lang="en-US" sz="1000" b="1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Rabbit ATG vs Basiliximab</a:t>
              </a:r>
            </a:p>
            <a:p>
              <a:endParaRPr lang="en-US" sz="9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The use of rabbit ATG led to lower rejection with slightly worse infections compared to </a:t>
              </a:r>
              <a:r>
                <a:rPr lang="en-US" sz="1000" dirty="0" err="1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Basliximab</a:t>
              </a:r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 in patients at high risk for rejection. Both groups had similar graft loss and delayed graft function.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CFC032B-567D-E4E4-7925-D9054826B965}"/>
                </a:ext>
              </a:extLst>
            </p:cNvPr>
            <p:cNvSpPr/>
            <p:nvPr/>
          </p:nvSpPr>
          <p:spPr>
            <a:xfrm>
              <a:off x="4479104" y="3196462"/>
              <a:ext cx="720000" cy="34039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2006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E421C20-EC48-2909-3B1A-6CBC3396B52B}"/>
              </a:ext>
            </a:extLst>
          </p:cNvPr>
          <p:cNvGrpSpPr/>
          <p:nvPr/>
        </p:nvGrpSpPr>
        <p:grpSpPr>
          <a:xfrm>
            <a:off x="4412116" y="4189579"/>
            <a:ext cx="1800000" cy="2466558"/>
            <a:chOff x="4412116" y="4189579"/>
            <a:chExt cx="1800000" cy="2466558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FA2391D-E38F-0D8E-3C5F-5E5C6854F60C}"/>
                </a:ext>
              </a:extLst>
            </p:cNvPr>
            <p:cNvSpPr/>
            <p:nvPr/>
          </p:nvSpPr>
          <p:spPr>
            <a:xfrm>
              <a:off x="4412116" y="4532137"/>
              <a:ext cx="1800000" cy="2124000"/>
            </a:xfrm>
            <a:prstGeom prst="rect">
              <a:avLst/>
            </a:prstGeom>
            <a:solidFill>
              <a:srgbClr val="CAE9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sz="1000" b="1" dirty="0" err="1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Gurk</a:t>
              </a:r>
              <a:r>
                <a:rPr lang="en-US" sz="1000" b="1" dirty="0">
                  <a:solidFill>
                    <a:schemeClr val="tx1"/>
                  </a:solidFill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-Turner et. al.</a:t>
              </a:r>
            </a:p>
            <a:p>
              <a:pPr algn="ctr"/>
              <a:endParaRPr lang="en-US" sz="1000" b="1" dirty="0">
                <a:solidFill>
                  <a:schemeClr val="tx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dirty="0">
                  <a:solidFill>
                    <a:schemeClr val="tx1"/>
                  </a:solidFill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Thymoglobulin dose optimization</a:t>
              </a:r>
            </a:p>
            <a:p>
              <a:endParaRPr lang="en-US" sz="1000" b="1" dirty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r>
                <a:rPr lang="en-US" sz="1000" dirty="0">
                  <a:solidFill>
                    <a:schemeClr val="tx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Evaluated the effect of total rabbit ATG on graft outcomes. There was no difference in graft survival of groups with &gt; or &lt;7.5 mg/kg.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F8C6218-B7EF-A411-92B4-460A7E274C4E}"/>
                </a:ext>
              </a:extLst>
            </p:cNvPr>
            <p:cNvSpPr/>
            <p:nvPr/>
          </p:nvSpPr>
          <p:spPr>
            <a:xfrm>
              <a:off x="4952116" y="4189579"/>
              <a:ext cx="720000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2008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8F64876-5118-5255-718F-7BF1AF2A72B8}"/>
              </a:ext>
            </a:extLst>
          </p:cNvPr>
          <p:cNvGrpSpPr/>
          <p:nvPr/>
        </p:nvGrpSpPr>
        <p:grpSpPr>
          <a:xfrm>
            <a:off x="8176898" y="4189579"/>
            <a:ext cx="1800000" cy="2466558"/>
            <a:chOff x="8176898" y="4189579"/>
            <a:chExt cx="1800000" cy="2466558"/>
          </a:xfrm>
        </p:grpSpPr>
        <p:sp>
          <p:nvSpPr>
            <p:cNvPr id="1038" name="Rectangle 1037">
              <a:extLst>
                <a:ext uri="{FF2B5EF4-FFF2-40B4-BE49-F238E27FC236}">
                  <a16:creationId xmlns:a16="http://schemas.microsoft.com/office/drawing/2014/main" id="{6D5FFB04-10B8-7AE4-AA3C-28018F2A73DA}"/>
                </a:ext>
              </a:extLst>
            </p:cNvPr>
            <p:cNvSpPr/>
            <p:nvPr/>
          </p:nvSpPr>
          <p:spPr>
            <a:xfrm>
              <a:off x="8716898" y="4189579"/>
              <a:ext cx="720000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2015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56834962-152C-7CB8-C9D0-A0460B411F02}"/>
                </a:ext>
              </a:extLst>
            </p:cNvPr>
            <p:cNvSpPr/>
            <p:nvPr/>
          </p:nvSpPr>
          <p:spPr>
            <a:xfrm>
              <a:off x="8176898" y="4532137"/>
              <a:ext cx="1800000" cy="2124000"/>
            </a:xfrm>
            <a:prstGeom prst="rect">
              <a:avLst/>
            </a:prstGeom>
            <a:solidFill>
              <a:srgbClr val="CAE9FF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000" b="1" u="none" strike="noStrike" dirty="0" err="1">
                  <a:solidFill>
                    <a:srgbClr val="000000"/>
                  </a:solidFill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Saull</a:t>
              </a:r>
              <a:r>
                <a:rPr lang="en-US" sz="1000" b="1" u="none" strike="noStrike" dirty="0">
                  <a:solidFill>
                    <a:srgbClr val="000000"/>
                  </a:solidFill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et al. </a:t>
              </a:r>
            </a:p>
            <a:p>
              <a:pPr algn="ctr" rtl="0">
                <a:spcBef>
                  <a:spcPts val="0"/>
                </a:spcBef>
                <a:spcAft>
                  <a:spcPts val="0"/>
                </a:spcAft>
              </a:pPr>
              <a:endParaRPr lang="en-US" sz="1000" b="1" u="none" strike="noStrike" dirty="0">
                <a:solidFill>
                  <a:srgbClr val="000000"/>
                </a:solidFill>
                <a:effectLst/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 rtl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u="none" strike="noStrike" dirty="0">
                  <a:solidFill>
                    <a:srgbClr val="000000"/>
                  </a:solidFill>
                  <a:effectLst/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Alemtuzumab vs ATG with steroid withdrawal</a:t>
              </a:r>
            </a:p>
            <a:p>
              <a:pPr rtl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solidFill>
                    <a:srgbClr val="21212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One-year acute rejection </a:t>
              </a:r>
              <a:r>
                <a:rPr lang="en-US" sz="1000" u="none" strike="noStrike" dirty="0">
                  <a:solidFill>
                    <a:srgbClr val="212121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rates were similar between the alemtuzumab and ATG groups; however, rejection Banff IA and higher was more common in the alemtuzumab arm. </a:t>
              </a:r>
              <a:endParaRPr lang="en-US" sz="10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6B9F65D-AE37-0C4C-C078-D9F10B402AA8}"/>
              </a:ext>
            </a:extLst>
          </p:cNvPr>
          <p:cNvGrpSpPr/>
          <p:nvPr/>
        </p:nvGrpSpPr>
        <p:grpSpPr>
          <a:xfrm>
            <a:off x="7642935" y="1111450"/>
            <a:ext cx="1800000" cy="2425406"/>
            <a:chOff x="7642935" y="1111450"/>
            <a:chExt cx="1800000" cy="2425406"/>
          </a:xfrm>
        </p:grpSpPr>
        <p:sp>
          <p:nvSpPr>
            <p:cNvPr id="1059" name="Rectangle 1058">
              <a:extLst>
                <a:ext uri="{FF2B5EF4-FFF2-40B4-BE49-F238E27FC236}">
                  <a16:creationId xmlns:a16="http://schemas.microsoft.com/office/drawing/2014/main" id="{22D3C0D7-5934-8DFD-A455-B597D912C7DB}"/>
                </a:ext>
              </a:extLst>
            </p:cNvPr>
            <p:cNvSpPr/>
            <p:nvPr/>
          </p:nvSpPr>
          <p:spPr>
            <a:xfrm>
              <a:off x="7642935" y="1111450"/>
              <a:ext cx="1800000" cy="2124000"/>
            </a:xfrm>
            <a:prstGeom prst="rect">
              <a:avLst/>
            </a:prstGeom>
            <a:solidFill>
              <a:srgbClr val="BFEAE8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000" b="1" u="none" strike="noStrike" dirty="0">
                  <a:solidFill>
                    <a:srgbClr val="000000"/>
                  </a:solidFill>
                  <a:effectLst/>
                  <a:latin typeface="Helvetica Neue" panose="02000503000000020004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Hanaway et al.</a:t>
              </a:r>
              <a:br>
                <a:rPr lang="en-US" sz="1000" b="1" u="none" strike="noStrike" dirty="0">
                  <a:solidFill>
                    <a:srgbClr val="000000"/>
                  </a:solidFill>
                  <a:effectLst/>
                  <a:latin typeface="Helvetica Neue" panose="02000503000000020004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</a:br>
              <a:endParaRPr lang="en-US" sz="1000" b="1" u="none" strike="noStrike" dirty="0">
                <a:solidFill>
                  <a:srgbClr val="000000"/>
                </a:solidFill>
                <a:effectLst/>
                <a:latin typeface="Helvetica Neue" panose="02000503000000020004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u="none" strike="noStrike" dirty="0">
                  <a:solidFill>
                    <a:srgbClr val="000000"/>
                  </a:solidFill>
                  <a:effectLst/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The INTAC study</a:t>
              </a:r>
              <a:endParaRPr lang="en-US" sz="900" b="1" dirty="0">
                <a:solidFill>
                  <a:srgbClr val="000000"/>
                </a:solidFill>
                <a:latin typeface="Helvetica Neue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  <a:p>
              <a:endParaRPr lang="en-US" sz="1000" u="none" strike="noStrike" dirty="0">
                <a:solidFill>
                  <a:srgbClr val="212121"/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  <a:p>
              <a:endParaRPr lang="en-US" sz="1000" u="none" strike="noStrike" dirty="0">
                <a:solidFill>
                  <a:srgbClr val="212121"/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  <a:p>
              <a:r>
                <a:rPr lang="en-US" sz="1000" u="none" strike="noStrike" dirty="0">
                  <a:solidFill>
                    <a:srgbClr val="212121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Using Alemtuzumab in high-risk </a:t>
              </a:r>
              <a:r>
                <a:rPr lang="en-US" sz="1000" dirty="0">
                  <a:solidFill>
                    <a:srgbClr val="21212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patients </a:t>
              </a:r>
              <a:r>
                <a:rPr lang="en-US" sz="1000" u="none" strike="noStrike" dirty="0">
                  <a:solidFill>
                    <a:srgbClr val="212121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vs conventional therapy led to significantly lower rejection rates </a:t>
              </a:r>
              <a:r>
                <a:rPr lang="en-US" sz="1000" u="none" strike="noStrike" dirty="0">
                  <a:solidFill>
                    <a:srgbClr val="000000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at 6 and 12 months, but did show higher late rejection rates, </a:t>
              </a:r>
              <a:r>
                <a:rPr lang="en-US" sz="1000" dirty="0">
                  <a:solidFill>
                    <a:srgbClr val="000000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inci</a:t>
              </a:r>
              <a:r>
                <a:rPr lang="en-US" sz="1000" u="none" strike="noStrike" dirty="0">
                  <a:solidFill>
                    <a:srgbClr val="000000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dence of cancer-related adverse events</a:t>
              </a:r>
              <a:r>
                <a:rPr lang="en-US" sz="1000" dirty="0">
                  <a:solidFill>
                    <a:srgbClr val="000000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 &amp;</a:t>
              </a:r>
              <a:r>
                <a:rPr lang="en-US" sz="1000" u="none" strike="noStrike" dirty="0">
                  <a:solidFill>
                    <a:srgbClr val="000000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 infections.</a:t>
              </a:r>
              <a:endParaRPr lang="en-US" sz="10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  <p:sp>
          <p:nvSpPr>
            <p:cNvPr id="1061" name="Rectangle 1060">
              <a:extLst>
                <a:ext uri="{FF2B5EF4-FFF2-40B4-BE49-F238E27FC236}">
                  <a16:creationId xmlns:a16="http://schemas.microsoft.com/office/drawing/2014/main" id="{14E391CF-AA44-1F8A-7FE0-CE0D3B0E39C6}"/>
                </a:ext>
              </a:extLst>
            </p:cNvPr>
            <p:cNvSpPr/>
            <p:nvPr/>
          </p:nvSpPr>
          <p:spPr>
            <a:xfrm>
              <a:off x="8188198" y="3196462"/>
              <a:ext cx="720000" cy="34039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2011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214CCC8-E0EB-F56F-DB29-797038644F0F}"/>
              </a:ext>
            </a:extLst>
          </p:cNvPr>
          <p:cNvGrpSpPr/>
          <p:nvPr/>
        </p:nvGrpSpPr>
        <p:grpSpPr>
          <a:xfrm>
            <a:off x="9502743" y="1111450"/>
            <a:ext cx="1800000" cy="2423566"/>
            <a:chOff x="9502743" y="1111450"/>
            <a:chExt cx="1800000" cy="2423566"/>
          </a:xfrm>
        </p:grpSpPr>
        <p:sp>
          <p:nvSpPr>
            <p:cNvPr id="1029" name="Rectangle 1028">
              <a:extLst>
                <a:ext uri="{FF2B5EF4-FFF2-40B4-BE49-F238E27FC236}">
                  <a16:creationId xmlns:a16="http://schemas.microsoft.com/office/drawing/2014/main" id="{078E18FB-9E34-8384-1FCE-8CC6DE99033F}"/>
                </a:ext>
              </a:extLst>
            </p:cNvPr>
            <p:cNvSpPr/>
            <p:nvPr/>
          </p:nvSpPr>
          <p:spPr>
            <a:xfrm>
              <a:off x="10042743" y="3196462"/>
              <a:ext cx="720000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en-US" sz="1600" b="1" dirty="0">
                  <a:latin typeface="Open Sans" panose="020B0606030504020204"/>
                </a:rPr>
                <a:t>2016</a:t>
              </a:r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CF358BFC-3A00-82F9-2452-ACBF1332CA91}"/>
                </a:ext>
              </a:extLst>
            </p:cNvPr>
            <p:cNvSpPr/>
            <p:nvPr/>
          </p:nvSpPr>
          <p:spPr>
            <a:xfrm>
              <a:off x="9502743" y="1111450"/>
              <a:ext cx="1800000" cy="2124000"/>
            </a:xfrm>
            <a:prstGeom prst="rect">
              <a:avLst/>
            </a:prstGeom>
            <a:solidFill>
              <a:srgbClr val="CAE9FF"/>
            </a:solidFill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r>
                <a:rPr lang="en-US" sz="1000" b="1" u="none" strike="noStrike" dirty="0" err="1">
                  <a:solidFill>
                    <a:srgbClr val="000000"/>
                  </a:solidFill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Kucirka</a:t>
              </a:r>
              <a:r>
                <a:rPr lang="en-US" sz="1000" b="1" u="none" strike="noStrike" dirty="0">
                  <a:solidFill>
                    <a:srgbClr val="000000"/>
                  </a:solidFill>
                  <a:effectLst/>
                  <a:latin typeface="Helvetica Neue" panose="02000503000000020004" pitchFamily="2" charset="0"/>
                  <a:ea typeface="Helvetica Neue" panose="02000503000000020004" pitchFamily="2" charset="0"/>
                  <a:cs typeface="Helvetica Neue" panose="02000503000000020004" pitchFamily="2" charset="0"/>
                </a:rPr>
                <a:t> et al.</a:t>
              </a:r>
            </a:p>
            <a:p>
              <a:pPr algn="ctr"/>
              <a:endParaRPr lang="en-US" sz="1000" b="1" u="none" strike="noStrike" dirty="0">
                <a:solidFill>
                  <a:srgbClr val="000000"/>
                </a:solidFill>
                <a:effectLst/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endParaRPr>
            </a:p>
            <a:p>
              <a:pPr algn="ctr"/>
              <a:r>
                <a:rPr lang="en-US" sz="1200" b="1" u="none" strike="noStrike" dirty="0">
                  <a:solidFill>
                    <a:srgbClr val="000000"/>
                  </a:solidFill>
                  <a:effectLst/>
                  <a:latin typeface="Helvetica Neue Condensed" panose="02000503000000020004" pitchFamily="2" charset="0"/>
                  <a:ea typeface="Helvetica Neue Condensed" panose="02000503000000020004" pitchFamily="2" charset="0"/>
                  <a:cs typeface="Helvetica Neue Condensed" panose="02000503000000020004" pitchFamily="2" charset="0"/>
                </a:rPr>
                <a:t>Induction in HIV</a:t>
              </a:r>
            </a:p>
            <a:p>
              <a:endParaRPr lang="en-US" sz="1000" b="1" i="0" u="none" strike="noStrike" dirty="0">
                <a:solidFill>
                  <a:srgbClr val="000000"/>
                </a:solidFill>
                <a:effectLst/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endParaRPr>
            </a:p>
            <a:p>
              <a:pPr rtl="0">
                <a:spcBef>
                  <a:spcPts val="0"/>
                </a:spcBef>
                <a:spcAft>
                  <a:spcPts val="0"/>
                </a:spcAft>
              </a:pPr>
              <a:endParaRPr lang="en-US" sz="1000" u="none" strike="noStrike" dirty="0">
                <a:solidFill>
                  <a:srgbClr val="212121"/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  <a:p>
              <a:pPr rtl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u="none" strike="noStrike" dirty="0">
                  <a:solidFill>
                    <a:srgbClr val="212121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Use of induction therapy</a:t>
              </a:r>
              <a:r>
                <a:rPr lang="en-US" sz="1000" dirty="0">
                  <a:solidFill>
                    <a:srgbClr val="21212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 </a:t>
              </a:r>
              <a:r>
                <a:rPr lang="en-US" sz="1000" u="none" strike="noStrike" dirty="0">
                  <a:solidFill>
                    <a:srgbClr val="212121"/>
                  </a:solidFill>
                  <a:effectLst/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was associated with lower rates of delayed graft function, lower infection, graft loss &amp; lower mortality in HIV patients. ATG induction was </a:t>
              </a:r>
              <a:r>
                <a:rPr lang="en-US" sz="1000" dirty="0">
                  <a:solidFill>
                    <a:srgbClr val="212121"/>
                  </a:solidFill>
                  <a:latin typeface="Helvetica Neue Medium" panose="02000503000000020004" pitchFamily="2" charset="0"/>
                  <a:ea typeface="Helvetica Neue Medium" panose="02000503000000020004" pitchFamily="2" charset="0"/>
                  <a:cs typeface="Helvetica Neue Medium" panose="02000503000000020004" pitchFamily="2" charset="0"/>
                </a:rPr>
                <a:t>better than IL2RA in rejection rates.</a:t>
              </a:r>
              <a:endParaRPr lang="en-US" sz="10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endParaRPr>
            </a:p>
          </p:txBody>
        </p:sp>
      </p:grpSp>
      <p:sp>
        <p:nvSpPr>
          <p:cNvPr id="1089" name="Rectangle 1088">
            <a:extLst>
              <a:ext uri="{FF2B5EF4-FFF2-40B4-BE49-F238E27FC236}">
                <a16:creationId xmlns:a16="http://schemas.microsoft.com/office/drawing/2014/main" id="{170F29C6-057C-598A-4B47-D51C74F50EBB}"/>
              </a:ext>
            </a:extLst>
          </p:cNvPr>
          <p:cNvSpPr/>
          <p:nvPr/>
        </p:nvSpPr>
        <p:spPr>
          <a:xfrm>
            <a:off x="10599288" y="4189579"/>
            <a:ext cx="7200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600" b="1" dirty="0">
                <a:latin typeface="Open Sans" panose="020B0606030504020204"/>
                <a:ea typeface="Open Sans" panose="020B0606030504020204" pitchFamily="34" charset="0"/>
                <a:cs typeface="Open Sans" panose="020B0606030504020204" pitchFamily="34" charset="0"/>
              </a:rPr>
              <a:t>2017</a:t>
            </a:r>
            <a:endParaRPr lang="en-US" sz="1600" dirty="0">
              <a:latin typeface="Open Sans" panose="020B060603050402020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9DD6CD-5AB6-C1A4-5632-F40DF2635282}"/>
              </a:ext>
            </a:extLst>
          </p:cNvPr>
          <p:cNvSpPr txBox="1"/>
          <p:nvPr/>
        </p:nvSpPr>
        <p:spPr>
          <a:xfrm>
            <a:off x="6947555" y="34125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B3A97139-E5BD-CD0F-3013-2603927B209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19513" y="3611033"/>
            <a:ext cx="499814" cy="321180"/>
          </a:xfrm>
          <a:prstGeom prst="bentConnector3">
            <a:avLst>
              <a:gd name="adj1" fmla="val 86651"/>
            </a:avLst>
          </a:prstGeom>
          <a:ln w="12700">
            <a:solidFill>
              <a:srgbClr val="1B4964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39D51C4-2A9B-B70B-F682-6F21F6AD323E}"/>
              </a:ext>
            </a:extLst>
          </p:cNvPr>
          <p:cNvGrpSpPr/>
          <p:nvPr/>
        </p:nvGrpSpPr>
        <p:grpSpPr>
          <a:xfrm>
            <a:off x="208550" y="3647413"/>
            <a:ext cx="11863794" cy="429768"/>
            <a:chOff x="208550" y="3680273"/>
            <a:chExt cx="11863794" cy="429768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788CD6E-E9F9-BFF3-4434-FC977ABB8742}"/>
                </a:ext>
              </a:extLst>
            </p:cNvPr>
            <p:cNvCxnSpPr>
              <a:cxnSpLocks/>
            </p:cNvCxnSpPr>
            <p:nvPr/>
          </p:nvCxnSpPr>
          <p:spPr>
            <a:xfrm>
              <a:off x="208550" y="3895157"/>
              <a:ext cx="11863794" cy="0"/>
            </a:xfrm>
            <a:prstGeom prst="straightConnector1">
              <a:avLst/>
            </a:prstGeom>
            <a:ln w="85725">
              <a:solidFill>
                <a:srgbClr val="1B4964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024B2212-4CF2-AD77-25F3-CF2AEB5E5A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3946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45D75FE-6BD8-2C64-3127-DE81A4301C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5134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DE2AC99F-0823-BEF7-4EE6-DB7E3A972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7107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9E8C8FB9-DD70-421E-2D8C-9280EACEE9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7539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32CB7E75-102F-2453-EA68-EBCBEF5979C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0139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>
              <a:extLst>
                <a:ext uri="{FF2B5EF4-FFF2-40B4-BE49-F238E27FC236}">
                  <a16:creationId xmlns:a16="http://schemas.microsoft.com/office/drawing/2014/main" id="{9B686D68-7560-5C5A-F703-C47F841B1B3B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7232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4">
              <a:extLst>
                <a:ext uri="{FF2B5EF4-FFF2-40B4-BE49-F238E27FC236}">
                  <a16:creationId xmlns:a16="http://schemas.microsoft.com/office/drawing/2014/main" id="{44336753-498F-EB17-83E1-FB4798B9212C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37645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4">
              <a:extLst>
                <a:ext uri="{FF2B5EF4-FFF2-40B4-BE49-F238E27FC236}">
                  <a16:creationId xmlns:a16="http://schemas.microsoft.com/office/drawing/2014/main" id="{D1F61BCA-ADC4-23DC-BA4E-EB79FE078A5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66505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2">
              <a:extLst>
                <a:ext uri="{FF2B5EF4-FFF2-40B4-BE49-F238E27FC236}">
                  <a16:creationId xmlns:a16="http://schemas.microsoft.com/office/drawing/2014/main" id="{98BFD5CC-4ADE-57F6-010C-E40181B312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3506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2">
              <a:extLst>
                <a:ext uri="{FF2B5EF4-FFF2-40B4-BE49-F238E27FC236}">
                  <a16:creationId xmlns:a16="http://schemas.microsoft.com/office/drawing/2014/main" id="{6BBE3ECA-499A-52CE-274E-CCE2A2ABC99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8112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4">
              <a:extLst>
                <a:ext uri="{FF2B5EF4-FFF2-40B4-BE49-F238E27FC236}">
                  <a16:creationId xmlns:a16="http://schemas.microsoft.com/office/drawing/2014/main" id="{0A56F7F6-5201-6851-B22B-8B0A183DD86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4707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4">
              <a:extLst>
                <a:ext uri="{FF2B5EF4-FFF2-40B4-BE49-F238E27FC236}">
                  <a16:creationId xmlns:a16="http://schemas.microsoft.com/office/drawing/2014/main" id="{A2183211-FE86-26AD-C00E-E654434666C9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39396" y="3680273"/>
              <a:ext cx="429768" cy="4297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655A6B8-F30C-2DB0-BFE4-6AA6E2A66D03}"/>
              </a:ext>
            </a:extLst>
          </p:cNvPr>
          <p:cNvSpPr/>
          <p:nvPr/>
        </p:nvSpPr>
        <p:spPr>
          <a:xfrm>
            <a:off x="6274707" y="4532137"/>
            <a:ext cx="1800000" cy="2124000"/>
          </a:xfrm>
          <a:prstGeom prst="rect">
            <a:avLst/>
          </a:prstGeom>
          <a:solidFill>
            <a:srgbClr val="1B49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Cochrane Review:IL-2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Receptor</a:t>
            </a:r>
            <a:r>
              <a:rPr lang="el-GR" sz="12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 α</a:t>
            </a:r>
            <a:r>
              <a:rPr lang="en-US" sz="12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(IL2RA)</a:t>
            </a:r>
          </a:p>
          <a:p>
            <a:pPr algn="ctr"/>
            <a:endParaRPr lang="en-US" sz="12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IL2RA  reduced acute rejection vs placebo. No change in graft loss/rejection vs. ATG recipients. ATG </a:t>
            </a:r>
            <a:r>
              <a:rPr lang="en-US" sz="1000" dirty="0" err="1">
                <a:solidFill>
                  <a:schemeClr val="bg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patienTS</a:t>
            </a:r>
            <a:r>
              <a:rPr lang="en-US" sz="1000" dirty="0">
                <a:solidFill>
                  <a:schemeClr val="bg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had 75% increase in malignancy + 32% increase in CMV disease vs. IL2RA recipients. </a:t>
            </a:r>
          </a:p>
          <a:p>
            <a:endParaRPr lang="en-US" sz="1200" b="1" dirty="0">
              <a:solidFill>
                <a:schemeClr val="tx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endParaRPr lang="en-US" sz="10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45A690C-76D7-D729-5A83-A655723584EC}"/>
              </a:ext>
            </a:extLst>
          </p:cNvPr>
          <p:cNvSpPr/>
          <p:nvPr/>
        </p:nvSpPr>
        <p:spPr>
          <a:xfrm>
            <a:off x="10022511" y="4540891"/>
            <a:ext cx="1800000" cy="2124000"/>
          </a:xfrm>
          <a:prstGeom prst="rect">
            <a:avLst/>
          </a:prstGeom>
          <a:solidFill>
            <a:srgbClr val="1B49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1000" b="1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Cochrane Review:</a:t>
            </a:r>
          </a:p>
          <a:p>
            <a:r>
              <a:rPr lang="en-US" sz="12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Poly/monoclonal Ab</a:t>
            </a:r>
          </a:p>
          <a:p>
            <a:endParaRPr lang="en-US" sz="1200" b="1" dirty="0">
              <a:solidFill>
                <a:schemeClr val="tx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  <a:p>
            <a:endParaRPr lang="en-US" sz="1000" b="1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0B21728-86F1-BBF8-A85E-22D773A65E0E}"/>
              </a:ext>
            </a:extLst>
          </p:cNvPr>
          <p:cNvSpPr txBox="1"/>
          <p:nvPr/>
        </p:nvSpPr>
        <p:spPr>
          <a:xfrm>
            <a:off x="9998533" y="5354210"/>
            <a:ext cx="1800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Helvetica Neue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</a:t>
            </a:r>
            <a:r>
              <a:rPr lang="en-US" sz="1000" u="none" strike="noStrike" dirty="0">
                <a:solidFill>
                  <a:schemeClr val="bg1"/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TG reduced acute graft rejection by 37%</a:t>
            </a:r>
            <a:r>
              <a:rPr lang="en-US" sz="1000" dirty="0">
                <a:solidFill>
                  <a:schemeClr val="bg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, has </a:t>
            </a:r>
            <a:r>
              <a:rPr lang="en-US" sz="1000" u="none" strike="noStrike" dirty="0">
                <a:solidFill>
                  <a:schemeClr val="bg1"/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uncertain effects on death, graft survival, malignancy, new onset diabetes</a:t>
            </a:r>
            <a:r>
              <a:rPr lang="en-US" sz="1000" dirty="0">
                <a:solidFill>
                  <a:schemeClr val="bg1"/>
                </a:solidFill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. </a:t>
            </a:r>
            <a:r>
              <a:rPr lang="en-US" sz="1000" u="none" strike="noStrike" dirty="0">
                <a:solidFill>
                  <a:schemeClr val="bg1"/>
                </a:solidFill>
                <a:effectLst/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ATG &amp; Alemtuzumab decrease rejection at cost of increased CMV infections. </a:t>
            </a:r>
            <a:endParaRPr lang="en-US" sz="1000" dirty="0">
              <a:solidFill>
                <a:schemeClr val="bg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F65E1B2-C3B1-EB12-C58C-3CCDD388F827}"/>
              </a:ext>
            </a:extLst>
          </p:cNvPr>
          <p:cNvSpPr/>
          <p:nvPr/>
        </p:nvSpPr>
        <p:spPr>
          <a:xfrm>
            <a:off x="6744507" y="4183004"/>
            <a:ext cx="720000" cy="3385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600" b="1" dirty="0">
                <a:latin typeface="Open Sans" panose="020B0606030504020204"/>
              </a:rPr>
              <a:t>2010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49A402-2AC8-00B4-FCEB-97244748ACB6}"/>
              </a:ext>
            </a:extLst>
          </p:cNvPr>
          <p:cNvSpPr txBox="1"/>
          <p:nvPr/>
        </p:nvSpPr>
        <p:spPr>
          <a:xfrm>
            <a:off x="6274707" y="4540891"/>
            <a:ext cx="110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Helvetica Neue" panose="02000503000000020004"/>
              </a:rPr>
              <a:t>Webster et al</a:t>
            </a:r>
            <a:endParaRPr lang="en-IN" sz="1000" dirty="0">
              <a:solidFill>
                <a:schemeClr val="bg1"/>
              </a:solidFill>
              <a:latin typeface="Helvetica Neue" panose="0200050300000002000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ABD9C7-345F-1AA3-39D2-1940A3972273}"/>
              </a:ext>
            </a:extLst>
          </p:cNvPr>
          <p:cNvSpPr txBox="1"/>
          <p:nvPr/>
        </p:nvSpPr>
        <p:spPr>
          <a:xfrm>
            <a:off x="9994583" y="4519379"/>
            <a:ext cx="1104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Helvetica Neue" panose="02000503000000020004"/>
              </a:rPr>
              <a:t>Hill et al</a:t>
            </a:r>
            <a:endParaRPr lang="en-IN" sz="1000" dirty="0">
              <a:solidFill>
                <a:schemeClr val="bg1"/>
              </a:solidFill>
              <a:latin typeface="Helvetica Neue" panose="0200050300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85873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</TotalTime>
  <Words>442</Words>
  <Application>Microsoft Office PowerPoint</Application>
  <PresentationFormat>Widescreen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2" baseType="lpstr">
      <vt:lpstr>Arial</vt:lpstr>
      <vt:lpstr>Calibri</vt:lpstr>
      <vt:lpstr>Calibri Light</vt:lpstr>
      <vt:lpstr>Fira Sans Extra Condensed SemiBold</vt:lpstr>
      <vt:lpstr>Helvetica Neue</vt:lpstr>
      <vt:lpstr>HELVETICA NEUE CONDENSED</vt:lpstr>
      <vt:lpstr>HELVETICA NEUE CONDENSED</vt:lpstr>
      <vt:lpstr>Helvetica Neue Condensed Black</vt:lpstr>
      <vt:lpstr>Helvetica Neue Medium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Rizvi, Ali</dc:creator>
  <cp:lastModifiedBy>Pallavi Prasad</cp:lastModifiedBy>
  <cp:revision>12</cp:revision>
  <dcterms:created xsi:type="dcterms:W3CDTF">2023-10-06T01:01:13Z</dcterms:created>
  <dcterms:modified xsi:type="dcterms:W3CDTF">2023-12-02T13:12:18Z</dcterms:modified>
</cp:coreProperties>
</file>