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72" r:id="rId2"/>
    <p:sldId id="373"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BDC6"/>
    <a:srgbClr val="7F557D"/>
    <a:srgbClr val="2F4858"/>
    <a:srgbClr val="673C4F"/>
    <a:srgbClr val="83B5D1"/>
    <a:srgbClr val="1B4964"/>
    <a:srgbClr val="7698B3"/>
    <a:srgbClr val="241715"/>
    <a:srgbClr val="726E97"/>
    <a:srgbClr val="9571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22E24A-85FA-4A67-8AF1-452C48CE3829}" v="120" dt="2023-10-18T02:22:52.6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5033" autoAdjust="0"/>
  </p:normalViewPr>
  <p:slideViewPr>
    <p:cSldViewPr snapToGrid="0">
      <p:cViewPr varScale="1">
        <p:scale>
          <a:sx n="72" d="100"/>
          <a:sy n="72" d="100"/>
        </p:scale>
        <p:origin x="798"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agros Flores" userId="f8db99bd24ccce2b" providerId="LiveId" clId="{DD22E24A-85FA-4A67-8AF1-452C48CE3829}"/>
    <pc:docChg chg="undo custSel delSld modSld">
      <pc:chgData name="Milagros Flores" userId="f8db99bd24ccce2b" providerId="LiveId" clId="{DD22E24A-85FA-4A67-8AF1-452C48CE3829}" dt="2023-10-18T02:22:52.650" v="621" actId="12789"/>
      <pc:docMkLst>
        <pc:docMk/>
      </pc:docMkLst>
      <pc:sldChg chg="del">
        <pc:chgData name="Milagros Flores" userId="f8db99bd24ccce2b" providerId="LiveId" clId="{DD22E24A-85FA-4A67-8AF1-452C48CE3829}" dt="2023-10-07T19:36:54.945" v="1" actId="47"/>
        <pc:sldMkLst>
          <pc:docMk/>
          <pc:sldMk cId="3858734264" sldId="370"/>
        </pc:sldMkLst>
      </pc:sldChg>
      <pc:sldChg chg="addSp delSp modSp mod">
        <pc:chgData name="Milagros Flores" userId="f8db99bd24ccce2b" providerId="LiveId" clId="{DD22E24A-85FA-4A67-8AF1-452C48CE3829}" dt="2023-10-18T02:22:52.650" v="621" actId="12789"/>
        <pc:sldMkLst>
          <pc:docMk/>
          <pc:sldMk cId="753746695" sldId="371"/>
        </pc:sldMkLst>
        <pc:spChg chg="mod">
          <ac:chgData name="Milagros Flores" userId="f8db99bd24ccce2b" providerId="LiveId" clId="{DD22E24A-85FA-4A67-8AF1-452C48CE3829}" dt="2023-10-09T16:19:32.851" v="600" actId="164"/>
          <ac:spMkLst>
            <pc:docMk/>
            <pc:sldMk cId="753746695" sldId="371"/>
            <ac:spMk id="3" creationId="{C002F4DE-AC6A-5C4B-6338-984236BC3DC2}"/>
          </ac:spMkLst>
        </pc:spChg>
        <pc:spChg chg="mod">
          <ac:chgData name="Milagros Flores" userId="f8db99bd24ccce2b" providerId="LiveId" clId="{DD22E24A-85FA-4A67-8AF1-452C48CE3829}" dt="2023-10-09T16:19:32.851" v="600" actId="164"/>
          <ac:spMkLst>
            <pc:docMk/>
            <pc:sldMk cId="753746695" sldId="371"/>
            <ac:spMk id="12" creationId="{359DD6CD-5AB6-C1A4-5632-F40DF2635282}"/>
          </ac:spMkLst>
        </pc:spChg>
        <pc:spChg chg="mod">
          <ac:chgData name="Milagros Flores" userId="f8db99bd24ccce2b" providerId="LiveId" clId="{DD22E24A-85FA-4A67-8AF1-452C48CE3829}" dt="2023-10-08T19:01:16.753" v="384" actId="14100"/>
          <ac:spMkLst>
            <pc:docMk/>
            <pc:sldMk cId="753746695" sldId="371"/>
            <ac:spMk id="15" creationId="{2459C163-535D-F944-8D9D-FC10F41B8D33}"/>
          </ac:spMkLst>
        </pc:spChg>
        <pc:spChg chg="mod">
          <ac:chgData name="Milagros Flores" userId="f8db99bd24ccce2b" providerId="LiveId" clId="{DD22E24A-85FA-4A67-8AF1-452C48CE3829}" dt="2023-10-09T16:19:32.851" v="600" actId="164"/>
          <ac:spMkLst>
            <pc:docMk/>
            <pc:sldMk cId="753746695" sldId="371"/>
            <ac:spMk id="19" creationId="{B39698BE-E47F-6918-867B-87D220FC77CF}"/>
          </ac:spMkLst>
        </pc:spChg>
        <pc:spChg chg="mod">
          <ac:chgData name="Milagros Flores" userId="f8db99bd24ccce2b" providerId="LiveId" clId="{DD22E24A-85FA-4A67-8AF1-452C48CE3829}" dt="2023-10-09T16:19:32.851" v="600" actId="164"/>
          <ac:spMkLst>
            <pc:docMk/>
            <pc:sldMk cId="753746695" sldId="371"/>
            <ac:spMk id="20" creationId="{4F8C6218-B7EF-A411-92B4-460A7E274C4E}"/>
          </ac:spMkLst>
        </pc:spChg>
        <pc:spChg chg="mod">
          <ac:chgData name="Milagros Flores" userId="f8db99bd24ccce2b" providerId="LiveId" clId="{DD22E24A-85FA-4A67-8AF1-452C48CE3829}" dt="2023-10-09T16:19:32.851" v="600" actId="164"/>
          <ac:spMkLst>
            <pc:docMk/>
            <pc:sldMk cId="753746695" sldId="371"/>
            <ac:spMk id="22" creationId="{0A1C079F-5C8D-AAF3-D318-6F63BC459441}"/>
          </ac:spMkLst>
        </pc:spChg>
        <pc:spChg chg="mod">
          <ac:chgData name="Milagros Flores" userId="f8db99bd24ccce2b" providerId="LiveId" clId="{DD22E24A-85FA-4A67-8AF1-452C48CE3829}" dt="2023-10-09T16:19:32.851" v="600" actId="164"/>
          <ac:spMkLst>
            <pc:docMk/>
            <pc:sldMk cId="753746695" sldId="371"/>
            <ac:spMk id="23" creationId="{A4532C8E-B680-323C-AB23-C0484FC787F4}"/>
          </ac:spMkLst>
        </pc:spChg>
        <pc:spChg chg="mod">
          <ac:chgData name="Milagros Flores" userId="f8db99bd24ccce2b" providerId="LiveId" clId="{DD22E24A-85FA-4A67-8AF1-452C48CE3829}" dt="2023-10-09T16:19:32.851" v="600" actId="164"/>
          <ac:spMkLst>
            <pc:docMk/>
            <pc:sldMk cId="753746695" sldId="371"/>
            <ac:spMk id="24" creationId="{A74AE5E1-31F4-766D-14EB-637261BC365C}"/>
          </ac:spMkLst>
        </pc:spChg>
        <pc:spChg chg="mod">
          <ac:chgData name="Milagros Flores" userId="f8db99bd24ccce2b" providerId="LiveId" clId="{DD22E24A-85FA-4A67-8AF1-452C48CE3829}" dt="2023-10-09T16:19:32.851" v="600" actId="164"/>
          <ac:spMkLst>
            <pc:docMk/>
            <pc:sldMk cId="753746695" sldId="371"/>
            <ac:spMk id="25" creationId="{B066B51F-6CE0-7790-793D-50A3A9C132EB}"/>
          </ac:spMkLst>
        </pc:spChg>
        <pc:spChg chg="mod">
          <ac:chgData name="Milagros Flores" userId="f8db99bd24ccce2b" providerId="LiveId" clId="{DD22E24A-85FA-4A67-8AF1-452C48CE3829}" dt="2023-10-09T16:19:32.851" v="600" actId="164"/>
          <ac:spMkLst>
            <pc:docMk/>
            <pc:sldMk cId="753746695" sldId="371"/>
            <ac:spMk id="31" creationId="{BCFC032B-567D-E4E4-7925-D9054826B965}"/>
          </ac:spMkLst>
        </pc:spChg>
        <pc:spChg chg="mod">
          <ac:chgData name="Milagros Flores" userId="f8db99bd24ccce2b" providerId="LiveId" clId="{DD22E24A-85FA-4A67-8AF1-452C48CE3829}" dt="2023-10-09T16:19:32.851" v="600" actId="164"/>
          <ac:spMkLst>
            <pc:docMk/>
            <pc:sldMk cId="753746695" sldId="371"/>
            <ac:spMk id="40" creationId="{29790130-B320-F4E1-1825-EFF4A6E2083D}"/>
          </ac:spMkLst>
        </pc:spChg>
        <pc:spChg chg="mod">
          <ac:chgData name="Milagros Flores" userId="f8db99bd24ccce2b" providerId="LiveId" clId="{DD22E24A-85FA-4A67-8AF1-452C48CE3829}" dt="2023-10-09T16:19:32.851" v="600" actId="164"/>
          <ac:spMkLst>
            <pc:docMk/>
            <pc:sldMk cId="753746695" sldId="371"/>
            <ac:spMk id="44" creationId="{2FA2391D-E38F-0D8E-3C5F-5E5C6854F60C}"/>
          </ac:spMkLst>
        </pc:spChg>
        <pc:spChg chg="mod">
          <ac:chgData name="Milagros Flores" userId="f8db99bd24ccce2b" providerId="LiveId" clId="{DD22E24A-85FA-4A67-8AF1-452C48CE3829}" dt="2023-10-09T16:19:32.851" v="600" actId="164"/>
          <ac:spMkLst>
            <pc:docMk/>
            <pc:sldMk cId="753746695" sldId="371"/>
            <ac:spMk id="47" creationId="{AE804208-2EEE-406C-436C-6514B3053372}"/>
          </ac:spMkLst>
        </pc:spChg>
        <pc:spChg chg="mod">
          <ac:chgData name="Milagros Flores" userId="f8db99bd24ccce2b" providerId="LiveId" clId="{DD22E24A-85FA-4A67-8AF1-452C48CE3829}" dt="2023-10-09T16:19:32.851" v="600" actId="164"/>
          <ac:spMkLst>
            <pc:docMk/>
            <pc:sldMk cId="753746695" sldId="371"/>
            <ac:spMk id="50" creationId="{2DA68F27-EF53-F9AF-ED1A-2428B16A2888}"/>
          </ac:spMkLst>
        </pc:spChg>
        <pc:spChg chg="mod">
          <ac:chgData name="Milagros Flores" userId="f8db99bd24ccce2b" providerId="LiveId" clId="{DD22E24A-85FA-4A67-8AF1-452C48CE3829}" dt="2023-10-09T16:19:32.851" v="600" actId="164"/>
          <ac:spMkLst>
            <pc:docMk/>
            <pc:sldMk cId="753746695" sldId="371"/>
            <ac:spMk id="51" creationId="{1F6F4FAE-04D6-1CD9-4981-219845348343}"/>
          </ac:spMkLst>
        </pc:spChg>
        <pc:spChg chg="mod">
          <ac:chgData name="Milagros Flores" userId="f8db99bd24ccce2b" providerId="LiveId" clId="{DD22E24A-85FA-4A67-8AF1-452C48CE3829}" dt="2023-10-09T16:19:32.851" v="600" actId="164"/>
          <ac:spMkLst>
            <pc:docMk/>
            <pc:sldMk cId="753746695" sldId="371"/>
            <ac:spMk id="65" creationId="{94E3C0B9-FB23-7552-77D3-768DAEC2AC5E}"/>
          </ac:spMkLst>
        </pc:spChg>
        <pc:spChg chg="mod">
          <ac:chgData name="Milagros Flores" userId="f8db99bd24ccce2b" providerId="LiveId" clId="{DD22E24A-85FA-4A67-8AF1-452C48CE3829}" dt="2023-10-09T16:19:32.851" v="600" actId="164"/>
          <ac:spMkLst>
            <pc:docMk/>
            <pc:sldMk cId="753746695" sldId="371"/>
            <ac:spMk id="78" creationId="{795AA168-366D-E86D-2DD5-917E245A0B51}"/>
          </ac:spMkLst>
        </pc:spChg>
        <pc:spChg chg="mod">
          <ac:chgData name="Milagros Flores" userId="f8db99bd24ccce2b" providerId="LiveId" clId="{DD22E24A-85FA-4A67-8AF1-452C48CE3829}" dt="2023-10-09T16:19:32.851" v="600" actId="164"/>
          <ac:spMkLst>
            <pc:docMk/>
            <pc:sldMk cId="753746695" sldId="371"/>
            <ac:spMk id="99" creationId="{02E5BD72-716A-4D09-960B-AD8616190193}"/>
          </ac:spMkLst>
        </pc:spChg>
        <pc:spChg chg="mod">
          <ac:chgData name="Milagros Flores" userId="f8db99bd24ccce2b" providerId="LiveId" clId="{DD22E24A-85FA-4A67-8AF1-452C48CE3829}" dt="2023-10-09T16:19:32.851" v="600" actId="164"/>
          <ac:spMkLst>
            <pc:docMk/>
            <pc:sldMk cId="753746695" sldId="371"/>
            <ac:spMk id="101" creationId="{6B9A9F11-020E-4954-93AB-CFC1E4C62A1F}"/>
          </ac:spMkLst>
        </pc:spChg>
        <pc:spChg chg="mod">
          <ac:chgData name="Milagros Flores" userId="f8db99bd24ccce2b" providerId="LiveId" clId="{DD22E24A-85FA-4A67-8AF1-452C48CE3829}" dt="2023-10-09T16:19:32.851" v="600" actId="164"/>
          <ac:spMkLst>
            <pc:docMk/>
            <pc:sldMk cId="753746695" sldId="371"/>
            <ac:spMk id="105" creationId="{56834962-152C-7CB8-C9D0-A0460B411F02}"/>
          </ac:spMkLst>
        </pc:spChg>
        <pc:spChg chg="mod">
          <ac:chgData name="Milagros Flores" userId="f8db99bd24ccce2b" providerId="LiveId" clId="{DD22E24A-85FA-4A67-8AF1-452C48CE3829}" dt="2023-10-09T16:19:32.851" v="600" actId="164"/>
          <ac:spMkLst>
            <pc:docMk/>
            <pc:sldMk cId="753746695" sldId="371"/>
            <ac:spMk id="126" creationId="{CF358BFC-3A00-82F9-2452-ACBF1332CA91}"/>
          </ac:spMkLst>
        </pc:spChg>
        <pc:spChg chg="mod">
          <ac:chgData name="Milagros Flores" userId="f8db99bd24ccce2b" providerId="LiveId" clId="{DD22E24A-85FA-4A67-8AF1-452C48CE3829}" dt="2023-10-09T16:19:32.851" v="600" actId="164"/>
          <ac:spMkLst>
            <pc:docMk/>
            <pc:sldMk cId="753746695" sldId="371"/>
            <ac:spMk id="127" creationId="{91693649-4EDF-92BE-6399-58340F4FC9C0}"/>
          </ac:spMkLst>
        </pc:spChg>
        <pc:spChg chg="mod">
          <ac:chgData name="Milagros Flores" userId="f8db99bd24ccce2b" providerId="LiveId" clId="{DD22E24A-85FA-4A67-8AF1-452C48CE3829}" dt="2023-10-09T16:19:32.851" v="600" actId="164"/>
          <ac:spMkLst>
            <pc:docMk/>
            <pc:sldMk cId="753746695" sldId="371"/>
            <ac:spMk id="1029" creationId="{078E18FB-9E34-8384-1FCE-8CC6DE99033F}"/>
          </ac:spMkLst>
        </pc:spChg>
        <pc:spChg chg="mod">
          <ac:chgData name="Milagros Flores" userId="f8db99bd24ccce2b" providerId="LiveId" clId="{DD22E24A-85FA-4A67-8AF1-452C48CE3829}" dt="2023-10-09T16:19:32.851" v="600" actId="164"/>
          <ac:spMkLst>
            <pc:docMk/>
            <pc:sldMk cId="753746695" sldId="371"/>
            <ac:spMk id="1038" creationId="{6D5FFB04-10B8-7AE4-AA3C-28018F2A73DA}"/>
          </ac:spMkLst>
        </pc:spChg>
        <pc:spChg chg="mod">
          <ac:chgData name="Milagros Flores" userId="f8db99bd24ccce2b" providerId="LiveId" clId="{DD22E24A-85FA-4A67-8AF1-452C48CE3829}" dt="2023-10-09T16:19:32.851" v="600" actId="164"/>
          <ac:spMkLst>
            <pc:docMk/>
            <pc:sldMk cId="753746695" sldId="371"/>
            <ac:spMk id="1059" creationId="{22D3C0D7-5934-8DFD-A455-B597D912C7DB}"/>
          </ac:spMkLst>
        </pc:spChg>
        <pc:spChg chg="mod">
          <ac:chgData name="Milagros Flores" userId="f8db99bd24ccce2b" providerId="LiveId" clId="{DD22E24A-85FA-4A67-8AF1-452C48CE3829}" dt="2023-10-09T16:19:32.851" v="600" actId="164"/>
          <ac:spMkLst>
            <pc:docMk/>
            <pc:sldMk cId="753746695" sldId="371"/>
            <ac:spMk id="1061" creationId="{14E391CF-AA44-1F8A-7FE0-CE0D3B0E39C6}"/>
          </ac:spMkLst>
        </pc:spChg>
        <pc:spChg chg="mod">
          <ac:chgData name="Milagros Flores" userId="f8db99bd24ccce2b" providerId="LiveId" clId="{DD22E24A-85FA-4A67-8AF1-452C48CE3829}" dt="2023-10-09T16:19:32.851" v="600" actId="164"/>
          <ac:spMkLst>
            <pc:docMk/>
            <pc:sldMk cId="753746695" sldId="371"/>
            <ac:spMk id="1083" creationId="{56FBC448-FD32-450E-FCD1-5174235A0378}"/>
          </ac:spMkLst>
        </pc:spChg>
        <pc:spChg chg="mod">
          <ac:chgData name="Milagros Flores" userId="f8db99bd24ccce2b" providerId="LiveId" clId="{DD22E24A-85FA-4A67-8AF1-452C48CE3829}" dt="2023-10-09T16:19:32.851" v="600" actId="164"/>
          <ac:spMkLst>
            <pc:docMk/>
            <pc:sldMk cId="753746695" sldId="371"/>
            <ac:spMk id="1089" creationId="{170F29C6-057C-598A-4B47-D51C74F50EBB}"/>
          </ac:spMkLst>
        </pc:spChg>
        <pc:grpChg chg="mod">
          <ac:chgData name="Milagros Flores" userId="f8db99bd24ccce2b" providerId="LiveId" clId="{DD22E24A-85FA-4A67-8AF1-452C48CE3829}" dt="2023-10-09T16:19:32.851" v="600" actId="164"/>
          <ac:grpSpMkLst>
            <pc:docMk/>
            <pc:sldMk cId="753746695" sldId="371"/>
            <ac:grpSpMk id="2" creationId="{A63EDA94-A767-E7E5-5B83-FEC8FB0A1D22}"/>
          </ac:grpSpMkLst>
        </pc:grpChg>
        <pc:grpChg chg="mod">
          <ac:chgData name="Milagros Flores" userId="f8db99bd24ccce2b" providerId="LiveId" clId="{DD22E24A-85FA-4A67-8AF1-452C48CE3829}" dt="2023-10-09T16:19:32.851" v="600" actId="164"/>
          <ac:grpSpMkLst>
            <pc:docMk/>
            <pc:sldMk cId="753746695" sldId="371"/>
            <ac:grpSpMk id="4" creationId="{ADFA7D1D-DAD8-DE89-38C1-30969ED96227}"/>
          </ac:grpSpMkLst>
        </pc:grpChg>
        <pc:grpChg chg="mod">
          <ac:chgData name="Milagros Flores" userId="f8db99bd24ccce2b" providerId="LiveId" clId="{DD22E24A-85FA-4A67-8AF1-452C48CE3829}" dt="2023-10-09T16:19:32.851" v="600" actId="164"/>
          <ac:grpSpMkLst>
            <pc:docMk/>
            <pc:sldMk cId="753746695" sldId="371"/>
            <ac:grpSpMk id="6" creationId="{5E421C20-EC48-2909-3B1A-6CBC3396B52B}"/>
          </ac:grpSpMkLst>
        </pc:grpChg>
        <pc:grpChg chg="mod">
          <ac:chgData name="Milagros Flores" userId="f8db99bd24ccce2b" providerId="LiveId" clId="{DD22E24A-85FA-4A67-8AF1-452C48CE3829}" dt="2023-10-09T16:19:32.851" v="600" actId="164"/>
          <ac:grpSpMkLst>
            <pc:docMk/>
            <pc:sldMk cId="753746695" sldId="371"/>
            <ac:grpSpMk id="8" creationId="{6334E517-DB3C-0611-B7A4-CC5BEDE9A84A}"/>
          </ac:grpSpMkLst>
        </pc:grpChg>
        <pc:grpChg chg="mod">
          <ac:chgData name="Milagros Flores" userId="f8db99bd24ccce2b" providerId="LiveId" clId="{DD22E24A-85FA-4A67-8AF1-452C48CE3829}" dt="2023-10-09T16:19:32.851" v="600" actId="164"/>
          <ac:grpSpMkLst>
            <pc:docMk/>
            <pc:sldMk cId="753746695" sldId="371"/>
            <ac:grpSpMk id="9" creationId="{48F64876-5118-5255-718F-7BF1AF2A72B8}"/>
          </ac:grpSpMkLst>
        </pc:grpChg>
        <pc:grpChg chg="mod">
          <ac:chgData name="Milagros Flores" userId="f8db99bd24ccce2b" providerId="LiveId" clId="{DD22E24A-85FA-4A67-8AF1-452C48CE3829}" dt="2023-10-09T16:19:32.851" v="600" actId="164"/>
          <ac:grpSpMkLst>
            <pc:docMk/>
            <pc:sldMk cId="753746695" sldId="371"/>
            <ac:grpSpMk id="10" creationId="{89C4251E-4FEB-E459-8F91-3B2B67245C32}"/>
          </ac:grpSpMkLst>
        </pc:grpChg>
        <pc:grpChg chg="mod">
          <ac:chgData name="Milagros Flores" userId="f8db99bd24ccce2b" providerId="LiveId" clId="{DD22E24A-85FA-4A67-8AF1-452C48CE3829}" dt="2023-10-09T16:19:32.851" v="600" actId="164"/>
          <ac:grpSpMkLst>
            <pc:docMk/>
            <pc:sldMk cId="753746695" sldId="371"/>
            <ac:grpSpMk id="11" creationId="{7214CCC8-E0EB-F56F-DB29-797038644F0F}"/>
          </ac:grpSpMkLst>
        </pc:grpChg>
        <pc:grpChg chg="mod">
          <ac:chgData name="Milagros Flores" userId="f8db99bd24ccce2b" providerId="LiveId" clId="{DD22E24A-85FA-4A67-8AF1-452C48CE3829}" dt="2023-10-09T16:19:32.851" v="600" actId="164"/>
          <ac:grpSpMkLst>
            <pc:docMk/>
            <pc:sldMk cId="753746695" sldId="371"/>
            <ac:grpSpMk id="13" creationId="{F6B9F65D-AE37-0C4C-C078-D9F10B402AA8}"/>
          </ac:grpSpMkLst>
        </pc:grpChg>
        <pc:grpChg chg="add del mod">
          <ac:chgData name="Milagros Flores" userId="f8db99bd24ccce2b" providerId="LiveId" clId="{DD22E24A-85FA-4A67-8AF1-452C48CE3829}" dt="2023-10-08T19:01:20.018" v="385" actId="478"/>
          <ac:grpSpMkLst>
            <pc:docMk/>
            <pc:sldMk cId="753746695" sldId="371"/>
            <ac:grpSpMk id="14" creationId="{ED7A5432-4916-F562-E6CE-22F95629BECE}"/>
          </ac:grpSpMkLst>
        </pc:grpChg>
        <pc:grpChg chg="mod">
          <ac:chgData name="Milagros Flores" userId="f8db99bd24ccce2b" providerId="LiveId" clId="{DD22E24A-85FA-4A67-8AF1-452C48CE3829}" dt="2023-10-09T16:19:32.851" v="600" actId="164"/>
          <ac:grpSpMkLst>
            <pc:docMk/>
            <pc:sldMk cId="753746695" sldId="371"/>
            <ac:grpSpMk id="16" creationId="{99123143-F24C-6541-FB71-A5BA7832FEEE}"/>
          </ac:grpSpMkLst>
        </pc:grpChg>
        <pc:grpChg chg="mod">
          <ac:chgData name="Milagros Flores" userId="f8db99bd24ccce2b" providerId="LiveId" clId="{DD22E24A-85FA-4A67-8AF1-452C48CE3829}" dt="2023-10-09T16:19:32.851" v="600" actId="164"/>
          <ac:grpSpMkLst>
            <pc:docMk/>
            <pc:sldMk cId="753746695" sldId="371"/>
            <ac:grpSpMk id="18" creationId="{2BBB8897-E65B-7309-B95B-F7C9415615D8}"/>
          </ac:grpSpMkLst>
        </pc:grpChg>
        <pc:grpChg chg="mod">
          <ac:chgData name="Milagros Flores" userId="f8db99bd24ccce2b" providerId="LiveId" clId="{DD22E24A-85FA-4A67-8AF1-452C48CE3829}" dt="2023-10-09T16:19:32.851" v="600" actId="164"/>
          <ac:grpSpMkLst>
            <pc:docMk/>
            <pc:sldMk cId="753746695" sldId="371"/>
            <ac:grpSpMk id="27" creationId="{88B52711-E0D1-2427-40DB-8508ED456144}"/>
          </ac:grpSpMkLst>
        </pc:grpChg>
        <pc:grpChg chg="mod">
          <ac:chgData name="Milagros Flores" userId="f8db99bd24ccce2b" providerId="LiveId" clId="{DD22E24A-85FA-4A67-8AF1-452C48CE3829}" dt="2023-10-09T16:19:32.851" v="600" actId="164"/>
          <ac:grpSpMkLst>
            <pc:docMk/>
            <pc:sldMk cId="753746695" sldId="371"/>
            <ac:grpSpMk id="34" creationId="{471BEE3F-BE25-DBC3-0DF7-46A6E99BF6AE}"/>
          </ac:grpSpMkLst>
        </pc:grpChg>
        <pc:grpChg chg="del">
          <ac:chgData name="Milagros Flores" userId="f8db99bd24ccce2b" providerId="LiveId" clId="{DD22E24A-85FA-4A67-8AF1-452C48CE3829}" dt="2023-10-08T19:07:52.258" v="418" actId="478"/>
          <ac:grpSpMkLst>
            <pc:docMk/>
            <pc:sldMk cId="753746695" sldId="371"/>
            <ac:grpSpMk id="38" creationId="{0087C2ED-B5C5-06FB-A19B-9C8BDA03974F}"/>
          </ac:grpSpMkLst>
        </pc:grpChg>
        <pc:grpChg chg="add mod">
          <ac:chgData name="Milagros Flores" userId="f8db99bd24ccce2b" providerId="LiveId" clId="{DD22E24A-85FA-4A67-8AF1-452C48CE3829}" dt="2023-10-09T16:19:32.851" v="600" actId="164"/>
          <ac:grpSpMkLst>
            <pc:docMk/>
            <pc:sldMk cId="753746695" sldId="371"/>
            <ac:grpSpMk id="41" creationId="{C513D9A1-F6C1-BECC-1C76-46B98CE5FC50}"/>
          </ac:grpSpMkLst>
        </pc:grpChg>
        <pc:grpChg chg="del">
          <ac:chgData name="Milagros Flores" userId="f8db99bd24ccce2b" providerId="LiveId" clId="{DD22E24A-85FA-4A67-8AF1-452C48CE3829}" dt="2023-10-08T19:08:09.338" v="420" actId="478"/>
          <ac:grpSpMkLst>
            <pc:docMk/>
            <pc:sldMk cId="753746695" sldId="371"/>
            <ac:grpSpMk id="42" creationId="{7B5FA65E-F9C7-4613-89DA-6A0BEED339CC}"/>
          </ac:grpSpMkLst>
        </pc:grpChg>
        <pc:grpChg chg="del">
          <ac:chgData name="Milagros Flores" userId="f8db99bd24ccce2b" providerId="LiveId" clId="{DD22E24A-85FA-4A67-8AF1-452C48CE3829}" dt="2023-10-08T19:08:41.982" v="424" actId="478"/>
          <ac:grpSpMkLst>
            <pc:docMk/>
            <pc:sldMk cId="753746695" sldId="371"/>
            <ac:grpSpMk id="46" creationId="{03137532-924A-6FC2-0F80-73C61AF8B906}"/>
          </ac:grpSpMkLst>
        </pc:grpChg>
        <pc:grpChg chg="del">
          <ac:chgData name="Milagros Flores" userId="f8db99bd24ccce2b" providerId="LiveId" clId="{DD22E24A-85FA-4A67-8AF1-452C48CE3829}" dt="2023-10-08T19:00:13.542" v="371" actId="478"/>
          <ac:grpSpMkLst>
            <pc:docMk/>
            <pc:sldMk cId="753746695" sldId="371"/>
            <ac:grpSpMk id="92" creationId="{C1787610-1A7A-58DC-FF39-F54B86DD577F}"/>
          </ac:grpSpMkLst>
        </pc:grpChg>
        <pc:grpChg chg="del">
          <ac:chgData name="Milagros Flores" userId="f8db99bd24ccce2b" providerId="LiveId" clId="{DD22E24A-85FA-4A67-8AF1-452C48CE3829}" dt="2023-10-08T19:02:42.659" v="392" actId="478"/>
          <ac:grpSpMkLst>
            <pc:docMk/>
            <pc:sldMk cId="753746695" sldId="371"/>
            <ac:grpSpMk id="95" creationId="{8738C640-7292-F3FE-518C-2BE964064517}"/>
          </ac:grpSpMkLst>
        </pc:grpChg>
        <pc:grpChg chg="del">
          <ac:chgData name="Milagros Flores" userId="f8db99bd24ccce2b" providerId="LiveId" clId="{DD22E24A-85FA-4A67-8AF1-452C48CE3829}" dt="2023-10-08T19:03:34.542" v="396" actId="478"/>
          <ac:grpSpMkLst>
            <pc:docMk/>
            <pc:sldMk cId="753746695" sldId="371"/>
            <ac:grpSpMk id="100" creationId="{C2F221F6-CCE0-383A-93C3-916CF9D70BA3}"/>
          </ac:grpSpMkLst>
        </pc:grpChg>
        <pc:grpChg chg="del">
          <ac:chgData name="Milagros Flores" userId="f8db99bd24ccce2b" providerId="LiveId" clId="{DD22E24A-85FA-4A67-8AF1-452C48CE3829}" dt="2023-10-08T19:05:47.522" v="405" actId="478"/>
          <ac:grpSpMkLst>
            <pc:docMk/>
            <pc:sldMk cId="753746695" sldId="371"/>
            <ac:grpSpMk id="108" creationId="{2D903124-D50C-B54F-A29F-C6F759BA3A6A}"/>
          </ac:grpSpMkLst>
        </pc:grpChg>
        <pc:grpChg chg="del">
          <ac:chgData name="Milagros Flores" userId="f8db99bd24ccce2b" providerId="LiveId" clId="{DD22E24A-85FA-4A67-8AF1-452C48CE3829}" dt="2023-10-08T19:07:23.056" v="413" actId="478"/>
          <ac:grpSpMkLst>
            <pc:docMk/>
            <pc:sldMk cId="753746695" sldId="371"/>
            <ac:grpSpMk id="111" creationId="{1B6272E5-127C-AB16-4D1F-B280B023D292}"/>
          </ac:grpSpMkLst>
        </pc:grpChg>
        <pc:picChg chg="mod">
          <ac:chgData name="Milagros Flores" userId="f8db99bd24ccce2b" providerId="LiveId" clId="{DD22E24A-85FA-4A67-8AF1-452C48CE3829}" dt="2023-10-09T16:19:32.851" v="600" actId="164"/>
          <ac:picMkLst>
            <pc:docMk/>
            <pc:sldMk cId="753746695" sldId="371"/>
            <ac:picMk id="5" creationId="{AFCC2C24-B1D6-9168-D1C5-82905A1169C9}"/>
          </ac:picMkLst>
        </pc:picChg>
        <pc:picChg chg="add mod">
          <ac:chgData name="Milagros Flores" userId="f8db99bd24ccce2b" providerId="LiveId" clId="{DD22E24A-85FA-4A67-8AF1-452C48CE3829}" dt="2023-10-18T02:22:52.650" v="621" actId="12789"/>
          <ac:picMkLst>
            <pc:docMk/>
            <pc:sldMk cId="753746695" sldId="371"/>
            <ac:picMk id="7" creationId="{0843F777-DB12-93C1-20F5-C4F13127A4D9}"/>
          </ac:picMkLst>
        </pc:picChg>
        <pc:picChg chg="del">
          <ac:chgData name="Milagros Flores" userId="f8db99bd24ccce2b" providerId="LiveId" clId="{DD22E24A-85FA-4A67-8AF1-452C48CE3829}" dt="2023-10-08T19:04:30.140" v="400" actId="478"/>
          <ac:picMkLst>
            <pc:docMk/>
            <pc:sldMk cId="753746695" sldId="371"/>
            <ac:picMk id="7" creationId="{BF8BE4AD-ED9C-1C28-620D-012D53A6F1D9}"/>
          </ac:picMkLst>
        </pc:picChg>
        <pc:picChg chg="mod">
          <ac:chgData name="Milagros Flores" userId="f8db99bd24ccce2b" providerId="LiveId" clId="{DD22E24A-85FA-4A67-8AF1-452C48CE3829}" dt="2023-10-08T19:01:16.753" v="384" actId="14100"/>
          <ac:picMkLst>
            <pc:docMk/>
            <pc:sldMk cId="753746695" sldId="371"/>
            <ac:picMk id="21" creationId="{CF47C7B1-DFAC-76B4-A19F-AD295A41ED12}"/>
          </ac:picMkLst>
        </pc:picChg>
        <pc:picChg chg="add mod">
          <ac:chgData name="Milagros Flores" userId="f8db99bd24ccce2b" providerId="LiveId" clId="{DD22E24A-85FA-4A67-8AF1-452C48CE3829}" dt="2023-10-18T02:22:52.650" v="621" actId="12789"/>
          <ac:picMkLst>
            <pc:docMk/>
            <pc:sldMk cId="753746695" sldId="371"/>
            <ac:picMk id="26" creationId="{81A75A82-D5DE-C87F-59C5-25B2154D1ACB}"/>
          </ac:picMkLst>
        </pc:picChg>
        <pc:picChg chg="add mod">
          <ac:chgData name="Milagros Flores" userId="f8db99bd24ccce2b" providerId="LiveId" clId="{DD22E24A-85FA-4A67-8AF1-452C48CE3829}" dt="2023-10-18T02:22:52.650" v="621" actId="12789"/>
          <ac:picMkLst>
            <pc:docMk/>
            <pc:sldMk cId="753746695" sldId="371"/>
            <ac:picMk id="28" creationId="{2AE45DC4-6F18-3222-8FA4-4D5C51AA4569}"/>
          </ac:picMkLst>
        </pc:picChg>
        <pc:picChg chg="add mod">
          <ac:chgData name="Milagros Flores" userId="f8db99bd24ccce2b" providerId="LiveId" clId="{DD22E24A-85FA-4A67-8AF1-452C48CE3829}" dt="2023-10-18T02:22:52.650" v="621" actId="12789"/>
          <ac:picMkLst>
            <pc:docMk/>
            <pc:sldMk cId="753746695" sldId="371"/>
            <ac:picMk id="29" creationId="{53753CDB-DCFC-7621-14E8-0126768AC06F}"/>
          </ac:picMkLst>
        </pc:picChg>
        <pc:picChg chg="add mod">
          <ac:chgData name="Milagros Flores" userId="f8db99bd24ccce2b" providerId="LiveId" clId="{DD22E24A-85FA-4A67-8AF1-452C48CE3829}" dt="2023-10-18T02:22:52.650" v="621" actId="12789"/>
          <ac:picMkLst>
            <pc:docMk/>
            <pc:sldMk cId="753746695" sldId="371"/>
            <ac:picMk id="30" creationId="{9E73536E-A577-2312-8B5E-E7270AA592F7}"/>
          </ac:picMkLst>
        </pc:picChg>
        <pc:picChg chg="add mod">
          <ac:chgData name="Milagros Flores" userId="f8db99bd24ccce2b" providerId="LiveId" clId="{DD22E24A-85FA-4A67-8AF1-452C48CE3829}" dt="2023-10-18T02:22:52.650" v="621" actId="12789"/>
          <ac:picMkLst>
            <pc:docMk/>
            <pc:sldMk cId="753746695" sldId="371"/>
            <ac:picMk id="32" creationId="{D06D7AE2-A1F1-FF1B-4832-EBC4B81CDF40}"/>
          </ac:picMkLst>
        </pc:picChg>
        <pc:picChg chg="del mod">
          <ac:chgData name="Milagros Flores" userId="f8db99bd24ccce2b" providerId="LiveId" clId="{DD22E24A-85FA-4A67-8AF1-452C48CE3829}" dt="2023-10-18T02:22:24.001" v="616" actId="478"/>
          <ac:picMkLst>
            <pc:docMk/>
            <pc:sldMk cId="753746695" sldId="371"/>
            <ac:picMk id="33" creationId="{BDD0477B-AC0D-FBDD-24DC-2B85CEAA3F61}"/>
          </ac:picMkLst>
        </pc:picChg>
        <pc:picChg chg="add mod">
          <ac:chgData name="Milagros Flores" userId="f8db99bd24ccce2b" providerId="LiveId" clId="{DD22E24A-85FA-4A67-8AF1-452C48CE3829}" dt="2023-10-18T02:22:52.650" v="621" actId="12789"/>
          <ac:picMkLst>
            <pc:docMk/>
            <pc:sldMk cId="753746695" sldId="371"/>
            <ac:picMk id="35" creationId="{B7627E9F-6307-4CE7-09C4-44CD576581CF}"/>
          </ac:picMkLst>
        </pc:picChg>
        <pc:picChg chg="del mod">
          <ac:chgData name="Milagros Flores" userId="f8db99bd24ccce2b" providerId="LiveId" clId="{DD22E24A-85FA-4A67-8AF1-452C48CE3829}" dt="2023-10-18T02:22:29.202" v="618" actId="478"/>
          <ac:picMkLst>
            <pc:docMk/>
            <pc:sldMk cId="753746695" sldId="371"/>
            <ac:picMk id="36" creationId="{CC40EB3B-13E1-5E7C-4D94-6C64EEBB996D}"/>
          </ac:picMkLst>
        </pc:picChg>
        <pc:picChg chg="del">
          <ac:chgData name="Milagros Flores" userId="f8db99bd24ccce2b" providerId="LiveId" clId="{DD22E24A-85FA-4A67-8AF1-452C48CE3829}" dt="2023-10-08T19:06:29.942" v="410" actId="478"/>
          <ac:picMkLst>
            <pc:docMk/>
            <pc:sldMk cId="753746695" sldId="371"/>
            <ac:picMk id="37" creationId="{4D4EFC9C-27AA-7071-BAC2-18CF6975B52F}"/>
          </ac:picMkLst>
        </pc:picChg>
        <pc:picChg chg="add mod">
          <ac:chgData name="Milagros Flores" userId="f8db99bd24ccce2b" providerId="LiveId" clId="{DD22E24A-85FA-4A67-8AF1-452C48CE3829}" dt="2023-10-18T02:22:52.650" v="621" actId="12789"/>
          <ac:picMkLst>
            <pc:docMk/>
            <pc:sldMk cId="753746695" sldId="371"/>
            <ac:picMk id="41" creationId="{E642A54D-0102-2C6C-4E9D-F8B5112DEB7C}"/>
          </ac:picMkLst>
        </pc:picChg>
        <pc:picChg chg="add mod">
          <ac:chgData name="Milagros Flores" userId="f8db99bd24ccce2b" providerId="LiveId" clId="{DD22E24A-85FA-4A67-8AF1-452C48CE3829}" dt="2023-10-18T02:22:52.650" v="621" actId="12789"/>
          <ac:picMkLst>
            <pc:docMk/>
            <pc:sldMk cId="753746695" sldId="371"/>
            <ac:picMk id="52" creationId="{10AE2B95-8100-4581-BEC9-A0C46128E68D}"/>
          </ac:picMkLst>
        </pc:picChg>
        <pc:picChg chg="mod">
          <ac:chgData name="Milagros Flores" userId="f8db99bd24ccce2b" providerId="LiveId" clId="{DD22E24A-85FA-4A67-8AF1-452C48CE3829}" dt="2023-10-09T16:19:32.851" v="600" actId="164"/>
          <ac:picMkLst>
            <pc:docMk/>
            <pc:sldMk cId="753746695" sldId="371"/>
            <ac:picMk id="98" creationId="{5D40717A-CF57-47AC-9084-1649381B585B}"/>
          </ac:picMkLst>
        </pc:picChg>
        <pc:picChg chg="add mod">
          <ac:chgData name="Milagros Flores" userId="f8db99bd24ccce2b" providerId="LiveId" clId="{DD22E24A-85FA-4A67-8AF1-452C48CE3829}" dt="2023-10-18T02:22:52.650" v="621" actId="12789"/>
          <ac:picMkLst>
            <pc:docMk/>
            <pc:sldMk cId="753746695" sldId="371"/>
            <ac:picMk id="1026" creationId="{D6D13070-E272-F839-C34E-294A3B4BAE04}"/>
          </ac:picMkLst>
        </pc:picChg>
        <pc:picChg chg="add mod">
          <ac:chgData name="Milagros Flores" userId="f8db99bd24ccce2b" providerId="LiveId" clId="{DD22E24A-85FA-4A67-8AF1-452C48CE3829}" dt="2023-10-18T02:22:52.650" v="621" actId="12789"/>
          <ac:picMkLst>
            <pc:docMk/>
            <pc:sldMk cId="753746695" sldId="371"/>
            <ac:picMk id="1028" creationId="{C8F7F0A2-1129-2DC9-8E88-47FDACF06C94}"/>
          </ac:picMkLst>
        </pc:picChg>
        <pc:picChg chg="add mod">
          <ac:chgData name="Milagros Flores" userId="f8db99bd24ccce2b" providerId="LiveId" clId="{DD22E24A-85FA-4A67-8AF1-452C48CE3829}" dt="2023-10-18T02:22:52.650" v="621" actId="12789"/>
          <ac:picMkLst>
            <pc:docMk/>
            <pc:sldMk cId="753746695" sldId="371"/>
            <ac:picMk id="1030" creationId="{F488EDFE-19C3-F171-6DA4-855708D93884}"/>
          </ac:picMkLst>
        </pc:picChg>
        <pc:cxnChg chg="add del mod">
          <ac:chgData name="Milagros Flores" userId="f8db99bd24ccce2b" providerId="LiveId" clId="{DD22E24A-85FA-4A67-8AF1-452C48CE3829}" dt="2023-10-09T16:05:35.196" v="553" actId="478"/>
          <ac:cxnSpMkLst>
            <pc:docMk/>
            <pc:sldMk cId="753746695" sldId="371"/>
            <ac:cxnSpMk id="7" creationId="{5459757C-7F1C-742B-A97C-8FD22F594CE4}"/>
          </ac:cxnSpMkLst>
        </pc:cxnChg>
        <pc:cxnChg chg="add mod ord">
          <ac:chgData name="Milagros Flores" userId="f8db99bd24ccce2b" providerId="LiveId" clId="{DD22E24A-85FA-4A67-8AF1-452C48CE3829}" dt="2023-10-09T16:40:06.769" v="608" actId="12789"/>
          <ac:cxnSpMkLst>
            <pc:docMk/>
            <pc:sldMk cId="753746695" sldId="371"/>
            <ac:cxnSpMk id="14" creationId="{C0A1D08E-9A7D-60F6-63E7-B37FF93013B7}"/>
          </ac:cxnSpMkLst>
        </pc:cxnChg>
        <pc:cxnChg chg="add mod">
          <ac:chgData name="Milagros Flores" userId="f8db99bd24ccce2b" providerId="LiveId" clId="{DD22E24A-85FA-4A67-8AF1-452C48CE3829}" dt="2023-10-09T16:39:29.818" v="606" actId="12789"/>
          <ac:cxnSpMkLst>
            <pc:docMk/>
            <pc:sldMk cId="753746695" sldId="371"/>
            <ac:cxnSpMk id="15" creationId="{690F4CFB-0BFA-82C0-E2D1-8CF84A889DCD}"/>
          </ac:cxnSpMkLst>
        </pc:cxnChg>
        <pc:cxnChg chg="mod">
          <ac:chgData name="Milagros Flores" userId="f8db99bd24ccce2b" providerId="LiveId" clId="{DD22E24A-85FA-4A67-8AF1-452C48CE3829}" dt="2023-10-09T16:19:32.851" v="600" actId="164"/>
          <ac:cxnSpMkLst>
            <pc:docMk/>
            <pc:sldMk cId="753746695" sldId="371"/>
            <ac:cxnSpMk id="17" creationId="{5788CD6E-E9F9-BFF3-4434-FC977ABB8742}"/>
          </ac:cxnSpMkLst>
        </pc:cxnChg>
        <pc:cxnChg chg="add mod">
          <ac:chgData name="Milagros Flores" userId="f8db99bd24ccce2b" providerId="LiveId" clId="{DD22E24A-85FA-4A67-8AF1-452C48CE3829}" dt="2023-10-09T16:39:33.480" v="607" actId="408"/>
          <ac:cxnSpMkLst>
            <pc:docMk/>
            <pc:sldMk cId="753746695" sldId="371"/>
            <ac:cxnSpMk id="21" creationId="{C3D8487B-127C-216F-220E-B287E61DECA0}"/>
          </ac:cxnSpMkLst>
        </pc:cxnChg>
        <pc:cxnChg chg="add mod">
          <ac:chgData name="Milagros Flores" userId="f8db99bd24ccce2b" providerId="LiveId" clId="{DD22E24A-85FA-4A67-8AF1-452C48CE3829}" dt="2023-10-09T16:39:33.480" v="607" actId="408"/>
          <ac:cxnSpMkLst>
            <pc:docMk/>
            <pc:sldMk cId="753746695" sldId="371"/>
            <ac:cxnSpMk id="37" creationId="{0494D9E6-E617-AF7B-C87C-F2C8C25C153F}"/>
          </ac:cxnSpMkLst>
        </pc:cxnChg>
        <pc:cxnChg chg="add mod">
          <ac:chgData name="Milagros Flores" userId="f8db99bd24ccce2b" providerId="LiveId" clId="{DD22E24A-85FA-4A67-8AF1-452C48CE3829}" dt="2023-10-09T16:39:33.480" v="607" actId="408"/>
          <ac:cxnSpMkLst>
            <pc:docMk/>
            <pc:sldMk cId="753746695" sldId="371"/>
            <ac:cxnSpMk id="38" creationId="{D822334C-D92D-1B0E-4DDC-A5355BCB8E18}"/>
          </ac:cxnSpMkLst>
        </pc:cxnChg>
        <pc:cxnChg chg="add mod">
          <ac:chgData name="Milagros Flores" userId="f8db99bd24ccce2b" providerId="LiveId" clId="{DD22E24A-85FA-4A67-8AF1-452C48CE3829}" dt="2023-10-09T16:39:29.818" v="606" actId="12789"/>
          <ac:cxnSpMkLst>
            <pc:docMk/>
            <pc:sldMk cId="753746695" sldId="371"/>
            <ac:cxnSpMk id="39" creationId="{08174A83-6620-B8E5-54F5-730AB328271D}"/>
          </ac:cxnSpMkLst>
        </pc:cxnChg>
        <pc:cxnChg chg="mod">
          <ac:chgData name="Milagros Flores" userId="f8db99bd24ccce2b" providerId="LiveId" clId="{DD22E24A-85FA-4A67-8AF1-452C48CE3829}" dt="2023-10-09T16:40:06.769" v="608" actId="12789"/>
          <ac:cxnSpMkLst>
            <pc:docMk/>
            <pc:sldMk cId="753746695" sldId="371"/>
            <ac:cxnSpMk id="115" creationId="{B3A97139-E5BD-CD0F-3013-2603927B209D}"/>
          </ac:cxnSpMkLst>
        </pc:cxnChg>
        <pc:cxnChg chg="del mod">
          <ac:chgData name="Milagros Flores" userId="f8db99bd24ccce2b" providerId="LiveId" clId="{DD22E24A-85FA-4A67-8AF1-452C48CE3829}" dt="2023-10-09T16:04:43.747" v="537" actId="478"/>
          <ac:cxnSpMkLst>
            <pc:docMk/>
            <pc:sldMk cId="753746695" sldId="371"/>
            <ac:cxnSpMk id="1025" creationId="{8E17D77C-BCCC-6BB2-853F-43F6D437014C}"/>
          </ac:cxnSpMkLst>
        </pc:cxnChg>
        <pc:cxnChg chg="mod">
          <ac:chgData name="Milagros Flores" userId="f8db99bd24ccce2b" providerId="LiveId" clId="{DD22E24A-85FA-4A67-8AF1-452C48CE3829}" dt="2023-10-09T16:40:25.366" v="612" actId="465"/>
          <ac:cxnSpMkLst>
            <pc:docMk/>
            <pc:sldMk cId="753746695" sldId="371"/>
            <ac:cxnSpMk id="1041" creationId="{BEA31982-88FA-A538-6D51-69C19EC45356}"/>
          </ac:cxnSpMkLst>
        </pc:cxnChg>
        <pc:cxnChg chg="mod">
          <ac:chgData name="Milagros Flores" userId="f8db99bd24ccce2b" providerId="LiveId" clId="{DD22E24A-85FA-4A67-8AF1-452C48CE3829}" dt="2023-10-09T16:39:33.480" v="607" actId="408"/>
          <ac:cxnSpMkLst>
            <pc:docMk/>
            <pc:sldMk cId="753746695" sldId="371"/>
            <ac:cxnSpMk id="1044" creationId="{832437EE-EADC-455E-82BB-BB5FF2EC08EF}"/>
          </ac:cxnSpMkLst>
        </pc:cxnChg>
        <pc:cxnChg chg="mod">
          <ac:chgData name="Milagros Flores" userId="f8db99bd24ccce2b" providerId="LiveId" clId="{DD22E24A-85FA-4A67-8AF1-452C48CE3829}" dt="2023-10-09T16:40:25.366" v="612" actId="465"/>
          <ac:cxnSpMkLst>
            <pc:docMk/>
            <pc:sldMk cId="753746695" sldId="371"/>
            <ac:cxnSpMk id="1049" creationId="{17E46D11-92DA-5994-9C1C-7035228DC4B7}"/>
          </ac:cxnSpMkLst>
        </pc:cxnChg>
        <pc:cxnChg chg="del mod">
          <ac:chgData name="Milagros Flores" userId="f8db99bd24ccce2b" providerId="LiveId" clId="{DD22E24A-85FA-4A67-8AF1-452C48CE3829}" dt="2023-10-09T16:04:54.363" v="540" actId="478"/>
          <ac:cxnSpMkLst>
            <pc:docMk/>
            <pc:sldMk cId="753746695" sldId="371"/>
            <ac:cxnSpMk id="1053" creationId="{47831B9A-029C-6EC8-79F6-4234B4F44BFD}"/>
          </ac:cxnSpMkLst>
        </pc:cxnChg>
        <pc:cxnChg chg="mod">
          <ac:chgData name="Milagros Flores" userId="f8db99bd24ccce2b" providerId="LiveId" clId="{DD22E24A-85FA-4A67-8AF1-452C48CE3829}" dt="2023-10-09T16:40:25.366" v="612" actId="465"/>
          <ac:cxnSpMkLst>
            <pc:docMk/>
            <pc:sldMk cId="753746695" sldId="371"/>
            <ac:cxnSpMk id="1057" creationId="{9A3939D9-4D8F-2D37-9D61-3D3BF5388AE1}"/>
          </ac:cxnSpMkLst>
        </pc:cxnChg>
        <pc:cxnChg chg="del mod">
          <ac:chgData name="Milagros Flores" userId="f8db99bd24ccce2b" providerId="LiveId" clId="{DD22E24A-85FA-4A67-8AF1-452C48CE3829}" dt="2023-10-09T16:05:13.205" v="544" actId="478"/>
          <ac:cxnSpMkLst>
            <pc:docMk/>
            <pc:sldMk cId="753746695" sldId="371"/>
            <ac:cxnSpMk id="1063" creationId="{ED3AABE6-B3B7-117E-0634-74AB46673946}"/>
          </ac:cxnSpMkLst>
        </pc:cxnChg>
        <pc:cxnChg chg="mod">
          <ac:chgData name="Milagros Flores" userId="f8db99bd24ccce2b" providerId="LiveId" clId="{DD22E24A-85FA-4A67-8AF1-452C48CE3829}" dt="2023-10-09T16:40:25.366" v="612" actId="465"/>
          <ac:cxnSpMkLst>
            <pc:docMk/>
            <pc:sldMk cId="753746695" sldId="371"/>
            <ac:cxnSpMk id="1067" creationId="{CDA4F316-1029-4303-755F-8043EBFF4AF5}"/>
          </ac:cxnSpMkLst>
        </pc:cxnChg>
        <pc:cxnChg chg="del mod">
          <ac:chgData name="Milagros Flores" userId="f8db99bd24ccce2b" providerId="LiveId" clId="{DD22E24A-85FA-4A67-8AF1-452C48CE3829}" dt="2023-10-09T16:05:27.095" v="549" actId="478"/>
          <ac:cxnSpMkLst>
            <pc:docMk/>
            <pc:sldMk cId="753746695" sldId="371"/>
            <ac:cxnSpMk id="1071" creationId="{B0DD6AD1-966F-DE0A-8E47-A3E7B76B71D0}"/>
          </ac:cxnSpMkLst>
        </pc:cxnChg>
        <pc:cxnChg chg="add del mod">
          <ac:chgData name="Milagros Flores" userId="f8db99bd24ccce2b" providerId="LiveId" clId="{DD22E24A-85FA-4A67-8AF1-452C48CE3829}" dt="2023-10-09T16:03:03.171" v="530" actId="478"/>
          <ac:cxnSpMkLst>
            <pc:docMk/>
            <pc:sldMk cId="753746695" sldId="371"/>
            <ac:cxnSpMk id="1075" creationId="{1121E1E7-74F8-CEB6-9D4D-F0ED81CC6114}"/>
          </ac:cxnSpMkLst>
        </pc:cxnChg>
        <pc:cxnChg chg="del mod">
          <ac:chgData name="Milagros Flores" userId="f8db99bd24ccce2b" providerId="LiveId" clId="{DD22E24A-85FA-4A67-8AF1-452C48CE3829}" dt="2023-10-09T11:57:55.047" v="504" actId="478"/>
          <ac:cxnSpMkLst>
            <pc:docMk/>
            <pc:sldMk cId="753746695" sldId="371"/>
            <ac:cxnSpMk id="1078" creationId="{B55B68FF-AEB3-21E4-2075-B98C048C23B7}"/>
          </ac:cxnSpMkLst>
        </pc:cxnChg>
      </pc:sldChg>
      <pc:sldChg chg="del">
        <pc:chgData name="Milagros Flores" userId="f8db99bd24ccce2b" providerId="LiveId" clId="{DD22E24A-85FA-4A67-8AF1-452C48CE3829}" dt="2023-10-07T19:36:53" v="0" actId="47"/>
        <pc:sldMkLst>
          <pc:docMk/>
          <pc:sldMk cId="121179273" sldId="3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3A8C6A-9785-43A4-B6A7-B0DDCC4CBE88}" type="datetimeFigureOut">
              <a:rPr lang="en-US" smtClean="0"/>
              <a:t>3/29/2024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A20D79-A3CA-4D04-8BCB-09F049AF87C6}" type="slidenum">
              <a:rPr lang="en-US" smtClean="0"/>
              <a:t>‹#›</a:t>
            </a:fld>
            <a:endParaRPr lang="en-US"/>
          </a:p>
        </p:txBody>
      </p:sp>
    </p:spTree>
    <p:extLst>
      <p:ext uri="{BB962C8B-B14F-4D97-AF65-F5344CB8AC3E}">
        <p14:creationId xmlns:p14="http://schemas.microsoft.com/office/powerpoint/2010/main" val="2779757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dirty="0">
                <a:solidFill>
                  <a:schemeClr val="tx1"/>
                </a:solidFill>
                <a:effectLst/>
                <a:latin typeface="+mn-lt"/>
                <a:ea typeface="+mn-ea"/>
                <a:cs typeface="+mn-cs"/>
              </a:rPr>
              <a:t>2007, Ekberg et al </a:t>
            </a:r>
          </a:p>
          <a:p>
            <a:pPr marL="0" indent="0">
              <a:buNone/>
            </a:pPr>
            <a:r>
              <a:rPr lang="en-US" sz="1200" b="0" i="0" u="none" strike="noStrike" kern="1200" dirty="0">
                <a:solidFill>
                  <a:schemeClr val="tx1"/>
                </a:solidFill>
                <a:effectLst/>
                <a:latin typeface="+mn-lt"/>
                <a:ea typeface="+mn-ea"/>
                <a:cs typeface="+mn-cs"/>
              </a:rPr>
              <a:t>C</a:t>
            </a:r>
            <a:r>
              <a:rPr lang="en-US" sz="1200" b="1" i="0" u="none" strike="noStrike" kern="1200" dirty="0">
                <a:solidFill>
                  <a:schemeClr val="tx1"/>
                </a:solidFill>
                <a:effectLst/>
                <a:latin typeface="+mn-lt"/>
                <a:ea typeface="+mn-ea"/>
                <a:cs typeface="+mn-cs"/>
              </a:rPr>
              <a:t>AESAR</a:t>
            </a:r>
            <a:r>
              <a:rPr lang="en-US" sz="1200" b="0" i="0" u="none" strike="noStrike" kern="1200" dirty="0">
                <a:solidFill>
                  <a:schemeClr val="tx1"/>
                </a:solidFill>
                <a:effectLst/>
                <a:latin typeface="+mn-lt"/>
                <a:ea typeface="+mn-ea"/>
                <a:cs typeface="+mn-cs"/>
              </a:rPr>
              <a:t> study</a:t>
            </a:r>
          </a:p>
          <a:p>
            <a:pPr marL="0" indent="0">
              <a:buNone/>
            </a:pPr>
            <a:r>
              <a:rPr lang="en-US" sz="1200" b="0" i="0" u="none" strike="noStrike" kern="1200" dirty="0">
                <a:solidFill>
                  <a:schemeClr val="tx1"/>
                </a:solidFill>
                <a:effectLst/>
                <a:latin typeface="+mn-lt"/>
                <a:ea typeface="+mn-ea"/>
                <a:cs typeface="+mn-cs"/>
              </a:rPr>
              <a:t>Low-dose and standard </a:t>
            </a:r>
            <a:r>
              <a:rPr lang="en-US" sz="1200" b="0" i="0" u="none" strike="noStrike" kern="1200" dirty="0" err="1">
                <a:solidFill>
                  <a:schemeClr val="tx1"/>
                </a:solidFill>
                <a:effectLst/>
                <a:latin typeface="+mn-lt"/>
                <a:ea typeface="+mn-ea"/>
                <a:cs typeface="+mn-cs"/>
              </a:rPr>
              <a:t>CsA</a:t>
            </a:r>
            <a:r>
              <a:rPr lang="en-US" sz="1200" b="0" i="0" u="none" strike="noStrike" kern="1200" dirty="0">
                <a:solidFill>
                  <a:schemeClr val="tx1"/>
                </a:solidFill>
                <a:effectLst/>
                <a:latin typeface="+mn-lt"/>
                <a:ea typeface="+mn-ea"/>
                <a:cs typeface="+mn-cs"/>
              </a:rPr>
              <a:t> regimen showed similar GFR rates and lower BPAR compared to CSA withdrawal group.</a:t>
            </a:r>
          </a:p>
          <a:p>
            <a:pPr marL="0" indent="0">
              <a:buNone/>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2. 2007, Ekberg et al </a:t>
            </a:r>
          </a:p>
          <a:p>
            <a:r>
              <a:rPr lang="en-US" sz="1200" b="1" i="0" u="none" strike="noStrike" kern="1200" dirty="0">
                <a:solidFill>
                  <a:schemeClr val="tx1"/>
                </a:solidFill>
                <a:effectLst/>
                <a:latin typeface="+mn-lt"/>
                <a:ea typeface="+mn-ea"/>
                <a:cs typeface="+mn-cs"/>
              </a:rPr>
              <a:t>ELITE SYMPHONY</a:t>
            </a:r>
          </a:p>
          <a:p>
            <a:r>
              <a:rPr lang="en-US" sz="1200" b="0" i="0" u="none" strike="noStrike" kern="1200" dirty="0">
                <a:solidFill>
                  <a:schemeClr val="tx1"/>
                </a:solidFill>
                <a:effectLst/>
                <a:latin typeface="+mn-lt"/>
                <a:ea typeface="+mn-ea"/>
                <a:cs typeface="+mn-cs"/>
              </a:rPr>
              <a:t>Reduced exposure to CNI</a:t>
            </a:r>
          </a:p>
          <a:p>
            <a:r>
              <a:rPr lang="en-US" sz="1200" b="0" i="0" u="none" strike="noStrike" kern="1200" dirty="0">
                <a:solidFill>
                  <a:schemeClr val="tx1"/>
                </a:solidFill>
                <a:effectLst/>
                <a:latin typeface="+mn-lt"/>
                <a:ea typeface="+mn-ea"/>
                <a:cs typeface="+mn-cs"/>
              </a:rPr>
              <a:t>Low-dose TAC patients had higher GFR, lower BPAR and higher allograft survival rates compared to daclizumab plus low-dose CSA or low-dose SRL or with standard-dose CSA without induction.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3. 2009, Gaston et al</a:t>
            </a:r>
          </a:p>
          <a:p>
            <a:r>
              <a:rPr lang="en-US" sz="1200" b="1" i="0" u="none" strike="noStrike" kern="1200" dirty="0">
                <a:solidFill>
                  <a:schemeClr val="tx1"/>
                </a:solidFill>
                <a:effectLst/>
                <a:latin typeface="+mn-lt"/>
                <a:ea typeface="+mn-ea"/>
                <a:cs typeface="+mn-cs"/>
              </a:rPr>
              <a:t>OPTICEPT trial </a:t>
            </a:r>
          </a:p>
          <a:p>
            <a:r>
              <a:rPr lang="en-US" sz="1200" b="0" i="0" u="none" strike="noStrike" kern="1200" dirty="0">
                <a:solidFill>
                  <a:schemeClr val="tx1"/>
                </a:solidFill>
                <a:effectLst/>
                <a:latin typeface="+mn-lt"/>
                <a:ea typeface="+mn-ea"/>
                <a:cs typeface="+mn-cs"/>
              </a:rPr>
              <a:t>MMF in CNI-sparing regimens</a:t>
            </a:r>
          </a:p>
          <a:p>
            <a:r>
              <a:rPr lang="en-US" sz="1200" b="0" i="0" u="none" strike="noStrike" kern="1200" dirty="0">
                <a:solidFill>
                  <a:schemeClr val="tx1"/>
                </a:solidFill>
                <a:effectLst/>
                <a:latin typeface="+mn-lt"/>
                <a:ea typeface="+mn-ea"/>
                <a:cs typeface="+mn-cs"/>
              </a:rPr>
              <a:t>MMF in reduced CNI regimens resulted not inferior, low BPAR rates, and higher adverse events compared to standard therapy.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4. 2009 </a:t>
            </a:r>
            <a:r>
              <a:rPr lang="en-US" sz="1200" b="0" i="0" u="none" strike="noStrike" kern="1200" dirty="0" err="1">
                <a:solidFill>
                  <a:schemeClr val="tx1"/>
                </a:solidFill>
                <a:effectLst/>
                <a:latin typeface="+mn-lt"/>
                <a:ea typeface="+mn-ea"/>
                <a:cs typeface="+mn-cs"/>
              </a:rPr>
              <a:t>Schena</a:t>
            </a:r>
            <a:r>
              <a:rPr lang="en-US" sz="1200" b="0" i="0" u="none" strike="noStrike" kern="1200" dirty="0">
                <a:solidFill>
                  <a:schemeClr val="tx1"/>
                </a:solidFill>
                <a:effectLst/>
                <a:latin typeface="+mn-lt"/>
                <a:ea typeface="+mn-ea"/>
                <a:cs typeface="+mn-cs"/>
              </a:rPr>
              <a:t> et al</a:t>
            </a:r>
          </a:p>
          <a:p>
            <a:r>
              <a:rPr lang="en-US" sz="1200" b="1" i="0" u="none" strike="noStrike" kern="1200" dirty="0">
                <a:solidFill>
                  <a:schemeClr val="tx1"/>
                </a:solidFill>
                <a:effectLst/>
                <a:latin typeface="+mn-lt"/>
                <a:ea typeface="+mn-ea"/>
                <a:cs typeface="+mn-cs"/>
              </a:rPr>
              <a:t>CONVERT trial</a:t>
            </a:r>
          </a:p>
          <a:p>
            <a:r>
              <a:rPr lang="en-US" sz="1200" b="0" i="0" u="none" strike="noStrike" kern="1200" dirty="0">
                <a:solidFill>
                  <a:schemeClr val="tx1"/>
                </a:solidFill>
                <a:effectLst/>
                <a:latin typeface="+mn-lt"/>
                <a:ea typeface="+mn-ea"/>
                <a:cs typeface="+mn-cs"/>
              </a:rPr>
              <a:t>Conversion from CNI to SRL </a:t>
            </a:r>
          </a:p>
          <a:p>
            <a:r>
              <a:rPr lang="en-US" sz="1200" b="0" i="0" u="none" strike="noStrike" kern="1200" dirty="0">
                <a:solidFill>
                  <a:schemeClr val="tx1"/>
                </a:solidFill>
                <a:effectLst/>
                <a:latin typeface="+mn-lt"/>
                <a:ea typeface="+mn-ea"/>
                <a:cs typeface="+mn-cs"/>
              </a:rPr>
              <a:t>In patients with GFR above 40 mL/min and SRL conversion had excellent patient and graft survival, no difference in BCAR, increased urinary protein excretion, and a lower incidence of malignancy compared with CNI continuation.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5. 2010 </a:t>
            </a:r>
            <a:r>
              <a:rPr lang="en-US" sz="1200" b="0" i="0" u="none" strike="noStrike" kern="1200" dirty="0" err="1">
                <a:solidFill>
                  <a:schemeClr val="tx1"/>
                </a:solidFill>
                <a:effectLst/>
                <a:latin typeface="+mn-lt"/>
                <a:ea typeface="+mn-ea"/>
                <a:cs typeface="+mn-cs"/>
              </a:rPr>
              <a:t>Vincenti</a:t>
            </a:r>
            <a:r>
              <a:rPr lang="en-US" sz="1200" b="0" i="0" u="none" strike="noStrike" kern="1200" dirty="0">
                <a:solidFill>
                  <a:schemeClr val="tx1"/>
                </a:solidFill>
                <a:effectLst/>
                <a:latin typeface="+mn-lt"/>
                <a:ea typeface="+mn-ea"/>
                <a:cs typeface="+mn-cs"/>
              </a:rPr>
              <a:t> et 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BENEFIT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Belatacept</a:t>
            </a:r>
            <a:r>
              <a:rPr lang="en-US" sz="1200" b="0" i="0" u="none" strike="noStrike" kern="1200" dirty="0">
                <a:solidFill>
                  <a:schemeClr val="tx1"/>
                </a:solidFill>
                <a:effectLst/>
                <a:latin typeface="+mn-lt"/>
                <a:ea typeface="+mn-ea"/>
                <a:cs typeface="+mn-cs"/>
              </a:rPr>
              <a:t>‐based regimens vs CSA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Belatacept</a:t>
            </a:r>
            <a:r>
              <a:rPr lang="en-US" sz="1200" b="0" i="0" u="none" strike="noStrike" kern="1200" dirty="0">
                <a:solidFill>
                  <a:schemeClr val="tx1"/>
                </a:solidFill>
                <a:effectLst/>
                <a:latin typeface="+mn-lt"/>
                <a:ea typeface="+mn-ea"/>
                <a:cs typeface="+mn-cs"/>
              </a:rPr>
              <a:t> had superior renal function and similar patient/graft survival vs CSA at 1 year posttransplant, despite a higher rate of acute rejection episodes and lymphoproliferative disorder.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6. 2010 </a:t>
            </a:r>
            <a:r>
              <a:rPr lang="en-US" sz="1200" b="0" i="0" u="none" strike="noStrike" kern="1200" dirty="0" err="1">
                <a:solidFill>
                  <a:schemeClr val="tx1"/>
                </a:solidFill>
                <a:effectLst/>
                <a:latin typeface="+mn-lt"/>
                <a:ea typeface="+mn-ea"/>
                <a:cs typeface="+mn-cs"/>
              </a:rPr>
              <a:t>Durrbach</a:t>
            </a:r>
            <a:r>
              <a:rPr lang="en-US" sz="1200" b="0" i="0" u="none" strike="noStrike" kern="1200" dirty="0">
                <a:solidFill>
                  <a:schemeClr val="tx1"/>
                </a:solidFill>
                <a:effectLst/>
                <a:latin typeface="+mn-lt"/>
                <a:ea typeface="+mn-ea"/>
                <a:cs typeface="+mn-cs"/>
              </a:rPr>
              <a:t> et 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BENEFIT-EXT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Belatacept</a:t>
            </a:r>
            <a:r>
              <a:rPr lang="en-US" sz="1200" b="0" i="0" u="none" strike="noStrike" kern="1200" dirty="0">
                <a:solidFill>
                  <a:schemeClr val="tx1"/>
                </a:solidFill>
                <a:effectLst/>
                <a:latin typeface="+mn-lt"/>
                <a:ea typeface="+mn-ea"/>
                <a:cs typeface="+mn-cs"/>
              </a:rPr>
              <a:t> vs CSA in extended criteria donors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Belatacept</a:t>
            </a:r>
            <a:r>
              <a:rPr lang="en-US" sz="1200" b="0" i="0" u="none" strike="noStrike" kern="1200" dirty="0">
                <a:solidFill>
                  <a:schemeClr val="tx1"/>
                </a:solidFill>
                <a:effectLst/>
                <a:latin typeface="+mn-lt"/>
                <a:ea typeface="+mn-ea"/>
                <a:cs typeface="+mn-cs"/>
              </a:rPr>
              <a:t> ECD patients achieved similar survival rates, higher eGFR, increased incidence of PTLD, and improvement on CV risk profile vs CSA/treated patients.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7. 2011 Weir MR et al</a:t>
            </a:r>
          </a:p>
          <a:p>
            <a:r>
              <a:rPr lang="en-US" sz="1200" b="1" i="0" u="none" strike="noStrike" kern="1200" dirty="0">
                <a:solidFill>
                  <a:schemeClr val="tx1"/>
                </a:solidFill>
                <a:effectLst/>
                <a:latin typeface="+mn-lt"/>
                <a:ea typeface="+mn-ea"/>
                <a:cs typeface="+mn-cs"/>
              </a:rPr>
              <a:t>Spare-the-Nephron trial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Sirolimus based  vs MMF/ CNI regimen</a:t>
            </a:r>
          </a:p>
          <a:p>
            <a:r>
              <a:rPr lang="en-US" sz="1200" b="0" i="0" u="none" strike="noStrike" kern="1200" dirty="0">
                <a:solidFill>
                  <a:schemeClr val="tx1"/>
                </a:solidFill>
                <a:effectLst/>
                <a:latin typeface="+mn-lt"/>
                <a:ea typeface="+mn-ea"/>
                <a:cs typeface="+mn-cs"/>
              </a:rPr>
              <a:t>A 2-year regimen of MMF/CNI compared to MMF/SRL treatment resulted in similar measures of renal function but with fewer deaths and a trend to less BPAR and graft loss.</a:t>
            </a:r>
          </a:p>
          <a:p>
            <a:pPr rtl="0"/>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8. 2011 Budden et al</a:t>
            </a:r>
          </a:p>
          <a:p>
            <a:r>
              <a:rPr lang="en-US" sz="1200" b="1" i="0" u="none" strike="noStrike" kern="1200" dirty="0">
                <a:solidFill>
                  <a:schemeClr val="tx1"/>
                </a:solidFill>
                <a:effectLst/>
                <a:latin typeface="+mn-lt"/>
                <a:ea typeface="+mn-ea"/>
                <a:cs typeface="+mn-cs"/>
              </a:rPr>
              <a:t>ZEUS study</a:t>
            </a:r>
          </a:p>
          <a:p>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-based with CNI free regimen</a:t>
            </a:r>
          </a:p>
          <a:p>
            <a:r>
              <a:rPr lang="en-US" sz="1200" b="0" i="0" u="none" strike="noStrike" kern="1200" dirty="0">
                <a:solidFill>
                  <a:schemeClr val="tx1"/>
                </a:solidFill>
                <a:effectLst/>
                <a:latin typeface="+mn-lt"/>
                <a:ea typeface="+mn-ea"/>
                <a:cs typeface="+mn-cs"/>
              </a:rPr>
              <a:t>Early elimination of </a:t>
            </a:r>
            <a:r>
              <a:rPr lang="en-US" sz="1200" kern="1200" dirty="0">
                <a:solidFill>
                  <a:schemeClr val="tx1"/>
                </a:solidFill>
                <a:effectLst/>
                <a:latin typeface="+mn-lt"/>
                <a:ea typeface="+mn-ea"/>
                <a:cs typeface="+mn-cs"/>
              </a:rPr>
              <a:t>ciclosporin to undergo </a:t>
            </a:r>
            <a:r>
              <a:rPr lang="en-US" sz="1200" kern="1200" dirty="0" err="1">
                <a:solidFill>
                  <a:schemeClr val="tx1"/>
                </a:solidFill>
                <a:effectLst/>
                <a:latin typeface="+mn-lt"/>
                <a:ea typeface="+mn-ea"/>
                <a:cs typeface="+mn-cs"/>
              </a:rPr>
              <a:t>everolimus</a:t>
            </a:r>
            <a:r>
              <a:rPr lang="en-US" sz="1200" kern="1200" dirty="0">
                <a:solidFill>
                  <a:schemeClr val="tx1"/>
                </a:solidFill>
                <a:effectLst/>
                <a:latin typeface="+mn-lt"/>
                <a:ea typeface="+mn-ea"/>
                <a:cs typeface="+mn-cs"/>
              </a:rPr>
              <a:t> based regimen </a:t>
            </a:r>
            <a:r>
              <a:rPr lang="en-US" sz="1200" b="0" i="0" u="none" strike="noStrike" kern="1200" dirty="0">
                <a:solidFill>
                  <a:schemeClr val="tx1"/>
                </a:solidFill>
                <a:effectLst/>
                <a:latin typeface="+mn-lt"/>
                <a:ea typeface="+mn-ea"/>
                <a:cs typeface="+mn-cs"/>
              </a:rPr>
              <a:t>improved renal function at 12 months while maintaining efficacy and safety, indicating that this strategy may facilitate improved long-term outcomes in selected patients.</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9. 2012 </a:t>
            </a:r>
            <a:r>
              <a:rPr lang="en-US" sz="1200" b="0" i="0" u="none" strike="noStrike" kern="1200" dirty="0" err="1">
                <a:solidFill>
                  <a:schemeClr val="tx1"/>
                </a:solidFill>
                <a:effectLst/>
                <a:latin typeface="+mn-lt"/>
                <a:ea typeface="+mn-ea"/>
                <a:cs typeface="+mn-cs"/>
              </a:rPr>
              <a:t>Flechner</a:t>
            </a:r>
            <a:r>
              <a:rPr lang="en-US" sz="1200" b="0" i="0" u="none" strike="noStrike" kern="1200" dirty="0">
                <a:solidFill>
                  <a:schemeClr val="tx1"/>
                </a:solidFill>
                <a:effectLst/>
                <a:latin typeface="+mn-lt"/>
                <a:ea typeface="+mn-ea"/>
                <a:cs typeface="+mn-cs"/>
              </a:rPr>
              <a:t> et al</a:t>
            </a:r>
          </a:p>
          <a:p>
            <a:r>
              <a:rPr lang="en-US" sz="1200" b="1" i="0" u="none" strike="noStrike" kern="1200" dirty="0">
                <a:solidFill>
                  <a:schemeClr val="tx1"/>
                </a:solidFill>
                <a:effectLst/>
                <a:latin typeface="+mn-lt"/>
                <a:ea typeface="+mn-ea"/>
                <a:cs typeface="+mn-cs"/>
              </a:rPr>
              <a:t>ORION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Two Sirolimus-based regimens vs TAC/ MMF regimen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The SRL-based regimens showed similar eGFR, higher BCAR rates at one year follow up, delayed wound healing and hyperlipidemia. </a:t>
            </a:r>
          </a:p>
          <a:p>
            <a:pPr rtl="0"/>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10. 2014 Chadban et al </a:t>
            </a:r>
          </a:p>
          <a:p>
            <a:r>
              <a:rPr lang="en-US" sz="1200" b="1" i="0" u="none" strike="noStrike" kern="1200" dirty="0">
                <a:solidFill>
                  <a:schemeClr val="tx1"/>
                </a:solidFill>
                <a:effectLst/>
                <a:latin typeface="+mn-lt"/>
                <a:ea typeface="+mn-ea"/>
                <a:cs typeface="+mn-cs"/>
              </a:rPr>
              <a:t>SOCRATES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 after steroid or CSA withdrawal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Noninferiority in eGFR, but higher trend towards composite treatment failure (BPAR, graft loss, death, loss to follow-up).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11. 2017 de </a:t>
            </a:r>
            <a:r>
              <a:rPr lang="en-US" sz="1200" b="0" i="0" u="none" strike="noStrike" kern="1200" dirty="0" err="1">
                <a:solidFill>
                  <a:schemeClr val="tx1"/>
                </a:solidFill>
                <a:effectLst/>
                <a:latin typeface="+mn-lt"/>
                <a:ea typeface="+mn-ea"/>
                <a:cs typeface="+mn-cs"/>
              </a:rPr>
              <a:t>Fijter</a:t>
            </a:r>
            <a:r>
              <a:rPr lang="en-US" sz="1200" b="0" i="0" u="none" strike="noStrike" kern="1200" dirty="0">
                <a:solidFill>
                  <a:schemeClr val="tx1"/>
                </a:solidFill>
                <a:effectLst/>
                <a:latin typeface="+mn-lt"/>
                <a:ea typeface="+mn-ea"/>
                <a:cs typeface="+mn-cs"/>
              </a:rPr>
              <a:t> et al</a:t>
            </a:r>
          </a:p>
          <a:p>
            <a:r>
              <a:rPr lang="en-US" sz="1200" b="1" i="0" u="none" strike="noStrike" kern="1200" dirty="0">
                <a:solidFill>
                  <a:schemeClr val="tx1"/>
                </a:solidFill>
                <a:effectLst/>
                <a:latin typeface="+mn-lt"/>
                <a:ea typeface="+mn-ea"/>
                <a:cs typeface="+mn-cs"/>
              </a:rPr>
              <a:t>ELEVATE Trial</a:t>
            </a:r>
          </a:p>
          <a:p>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 conversion vs CNI therapy</a:t>
            </a:r>
          </a:p>
          <a:p>
            <a:r>
              <a:rPr lang="en-US" sz="1200" b="0" i="0" u="none" strike="noStrike" kern="1200" dirty="0">
                <a:solidFill>
                  <a:schemeClr val="tx1"/>
                </a:solidFill>
                <a:effectLst/>
                <a:latin typeface="+mn-lt"/>
                <a:ea typeface="+mn-ea"/>
                <a:cs typeface="+mn-cs"/>
              </a:rPr>
              <a:t>Conversion to EVR at 10-14 weeks posttransplant was associated with similar eGFR at month 12 with standard therapy overall. However, more frequent BPAR under EVR CNI overall, and higher rates of discontinuation due to adverse events.</a:t>
            </a:r>
          </a:p>
          <a:p>
            <a:endParaRPr lang="en-IN" b="0" dirty="0"/>
          </a:p>
          <a:p>
            <a:r>
              <a:rPr lang="en-IN" b="0" dirty="0"/>
              <a:t>12. 2019 </a:t>
            </a:r>
            <a:r>
              <a:rPr lang="en-US" sz="1200" b="0" i="0" u="none" strike="noStrike" kern="1200" dirty="0">
                <a:solidFill>
                  <a:schemeClr val="tx1"/>
                </a:solidFill>
                <a:effectLst/>
                <a:latin typeface="+mn-lt"/>
                <a:ea typeface="+mn-ea"/>
                <a:cs typeface="+mn-cs"/>
              </a:rPr>
              <a:t>Berger et al</a:t>
            </a:r>
          </a:p>
          <a:p>
            <a:r>
              <a:rPr lang="en-US" sz="1200" b="0" i="0" u="none" strike="noStrike" kern="1200" dirty="0">
                <a:solidFill>
                  <a:schemeClr val="tx1"/>
                </a:solidFill>
                <a:effectLst/>
                <a:latin typeface="+mn-lt"/>
                <a:ea typeface="+mn-ea"/>
                <a:cs typeface="+mn-cs"/>
              </a:rPr>
              <a:t>TRANSFORM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 with reduced CNI therapy noninferiority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EVR + </a:t>
            </a:r>
            <a:r>
              <a:rPr lang="en-US" sz="1200" b="0" i="0" u="none" strike="noStrike" kern="1200" dirty="0" err="1">
                <a:solidFill>
                  <a:schemeClr val="tx1"/>
                </a:solidFill>
                <a:effectLst/>
                <a:latin typeface="+mn-lt"/>
                <a:ea typeface="+mn-ea"/>
                <a:cs typeface="+mn-cs"/>
              </a:rPr>
              <a:t>rCNI</a:t>
            </a:r>
            <a:r>
              <a:rPr lang="en-US" sz="1200" b="0" i="0" u="none" strike="noStrike" kern="1200" dirty="0">
                <a:solidFill>
                  <a:schemeClr val="tx1"/>
                </a:solidFill>
                <a:effectLst/>
                <a:latin typeface="+mn-lt"/>
                <a:ea typeface="+mn-ea"/>
                <a:cs typeface="+mn-cs"/>
              </a:rPr>
              <a:t> regimen offers comparable efficacy and graft function with low </a:t>
            </a:r>
            <a:r>
              <a:rPr lang="en-US" sz="1200" b="0" i="0" u="none" strike="noStrike" kern="1200" dirty="0" err="1">
                <a:solidFill>
                  <a:schemeClr val="tx1"/>
                </a:solidFill>
                <a:effectLst/>
                <a:latin typeface="+mn-lt"/>
                <a:ea typeface="+mn-ea"/>
                <a:cs typeface="+mn-cs"/>
              </a:rPr>
              <a:t>tBPAR</a:t>
            </a:r>
            <a:r>
              <a:rPr lang="en-US" sz="1200" b="0" i="0" u="none" strike="noStrike" kern="1200" dirty="0">
                <a:solidFill>
                  <a:schemeClr val="tx1"/>
                </a:solidFill>
                <a:effectLst/>
                <a:latin typeface="+mn-lt"/>
                <a:ea typeface="+mn-ea"/>
                <a:cs typeface="+mn-cs"/>
              </a:rPr>
              <a:t> and </a:t>
            </a:r>
            <a:r>
              <a:rPr lang="en-US" sz="1200" b="0" i="0" u="none" strike="noStrike" kern="1200" dirty="0" err="1">
                <a:solidFill>
                  <a:schemeClr val="tx1"/>
                </a:solidFill>
                <a:effectLst/>
                <a:latin typeface="+mn-lt"/>
                <a:ea typeface="+mn-ea"/>
                <a:cs typeface="+mn-cs"/>
              </a:rPr>
              <a:t>dnDSA</a:t>
            </a:r>
            <a:r>
              <a:rPr lang="en-US" sz="1200" b="0" i="0" u="none" strike="noStrike" kern="1200" dirty="0">
                <a:solidFill>
                  <a:schemeClr val="tx1"/>
                </a:solidFill>
                <a:effectLst/>
                <a:latin typeface="+mn-lt"/>
                <a:ea typeface="+mn-ea"/>
                <a:cs typeface="+mn-cs"/>
              </a:rPr>
              <a:t> rates and significantly lower incidence of viral infections relative to standard-of-care up to 24 months</a:t>
            </a:r>
          </a:p>
          <a:p>
            <a:pPr rtl="0"/>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2019 </a:t>
            </a:r>
            <a:r>
              <a:rPr lang="en-US" sz="1200" b="0" i="0" u="none" strike="noStrike" kern="1200" dirty="0" err="1">
                <a:solidFill>
                  <a:schemeClr val="tx1"/>
                </a:solidFill>
                <a:effectLst/>
                <a:latin typeface="+mn-lt"/>
                <a:ea typeface="+mn-ea"/>
                <a:cs typeface="+mn-cs"/>
              </a:rPr>
              <a:t>Sommerer</a:t>
            </a:r>
            <a:r>
              <a:rPr lang="en-US" sz="1200" b="0" i="0" u="none" strike="noStrike" kern="1200" dirty="0">
                <a:solidFill>
                  <a:schemeClr val="tx1"/>
                </a:solidFill>
                <a:effectLst/>
                <a:latin typeface="+mn-lt"/>
                <a:ea typeface="+mn-ea"/>
                <a:cs typeface="+mn-cs"/>
              </a:rPr>
              <a:t> et al</a:t>
            </a:r>
          </a:p>
          <a:p>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 with reduced CNI therapy noninferiority study</a:t>
            </a:r>
          </a:p>
          <a:p>
            <a:pPr rtl="0"/>
            <a:r>
              <a:rPr lang="en-US" sz="1200" b="0" i="0" u="none" strike="noStrike" kern="1200" dirty="0">
                <a:solidFill>
                  <a:schemeClr val="tx1"/>
                </a:solidFill>
                <a:effectLst/>
                <a:latin typeface="+mn-lt"/>
                <a:ea typeface="+mn-ea"/>
                <a:cs typeface="+mn-cs"/>
              </a:rPr>
              <a:t>ATHENA study</a:t>
            </a:r>
          </a:p>
          <a:p>
            <a:pPr rtl="0"/>
            <a:r>
              <a:rPr lang="en-US" sz="1200" b="0" i="0" u="none" strike="noStrike" kern="1200" dirty="0">
                <a:solidFill>
                  <a:schemeClr val="tx1"/>
                </a:solidFill>
                <a:effectLst/>
                <a:latin typeface="+mn-lt"/>
                <a:ea typeface="+mn-ea"/>
                <a:cs typeface="+mn-cs"/>
              </a:rPr>
              <a:t>EVR + CNI showed comparable efficacy to MPA/TAC in de novo kidney transplant patients. Non-inferiority of renal function and lower infection rates when comparable to MPA/TAC.</a:t>
            </a:r>
          </a:p>
        </p:txBody>
      </p:sp>
      <p:sp>
        <p:nvSpPr>
          <p:cNvPr id="4" name="Slide Number Placeholder 3"/>
          <p:cNvSpPr>
            <a:spLocks noGrp="1"/>
          </p:cNvSpPr>
          <p:nvPr>
            <p:ph type="sldNum" sz="quarter" idx="5"/>
          </p:nvPr>
        </p:nvSpPr>
        <p:spPr/>
        <p:txBody>
          <a:bodyPr/>
          <a:lstStyle/>
          <a:p>
            <a:fld id="{8D03376E-1F05-4F7F-9B91-ACF81641ED9F}" type="slidenum">
              <a:rPr lang="en-IN" smtClean="0"/>
              <a:t>1</a:t>
            </a:fld>
            <a:endParaRPr lang="en-IN"/>
          </a:p>
        </p:txBody>
      </p:sp>
    </p:spTree>
    <p:extLst>
      <p:ext uri="{BB962C8B-B14F-4D97-AF65-F5344CB8AC3E}">
        <p14:creationId xmlns:p14="http://schemas.microsoft.com/office/powerpoint/2010/main" val="4240030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dirty="0">
                <a:solidFill>
                  <a:schemeClr val="tx1"/>
                </a:solidFill>
                <a:effectLst/>
                <a:latin typeface="+mn-lt"/>
                <a:ea typeface="+mn-ea"/>
                <a:cs typeface="+mn-cs"/>
              </a:rPr>
              <a:t>2007, Ekberg et al </a:t>
            </a:r>
          </a:p>
          <a:p>
            <a:pPr marL="0" indent="0">
              <a:buNone/>
            </a:pPr>
            <a:r>
              <a:rPr lang="en-US" sz="1200" b="0" i="0" u="none" strike="noStrike" kern="1200" dirty="0">
                <a:solidFill>
                  <a:schemeClr val="tx1"/>
                </a:solidFill>
                <a:effectLst/>
                <a:latin typeface="+mn-lt"/>
                <a:ea typeface="+mn-ea"/>
                <a:cs typeface="+mn-cs"/>
              </a:rPr>
              <a:t>C</a:t>
            </a:r>
            <a:r>
              <a:rPr lang="en-US" sz="1200" b="1" i="0" u="none" strike="noStrike" kern="1200" dirty="0">
                <a:solidFill>
                  <a:schemeClr val="tx1"/>
                </a:solidFill>
                <a:effectLst/>
                <a:latin typeface="+mn-lt"/>
                <a:ea typeface="+mn-ea"/>
                <a:cs typeface="+mn-cs"/>
              </a:rPr>
              <a:t>AESAR</a:t>
            </a:r>
            <a:r>
              <a:rPr lang="en-US" sz="1200" b="0" i="0" u="none" strike="noStrike" kern="1200" dirty="0">
                <a:solidFill>
                  <a:schemeClr val="tx1"/>
                </a:solidFill>
                <a:effectLst/>
                <a:latin typeface="+mn-lt"/>
                <a:ea typeface="+mn-ea"/>
                <a:cs typeface="+mn-cs"/>
              </a:rPr>
              <a:t> study</a:t>
            </a:r>
          </a:p>
          <a:p>
            <a:pPr marL="0" indent="0">
              <a:buNone/>
            </a:pPr>
            <a:r>
              <a:rPr lang="en-US" sz="1200" b="0" i="0" u="none" strike="noStrike" kern="1200" dirty="0">
                <a:solidFill>
                  <a:schemeClr val="tx1"/>
                </a:solidFill>
                <a:effectLst/>
                <a:latin typeface="+mn-lt"/>
                <a:ea typeface="+mn-ea"/>
                <a:cs typeface="+mn-cs"/>
              </a:rPr>
              <a:t>Low-dose and standard </a:t>
            </a:r>
            <a:r>
              <a:rPr lang="en-US" sz="1200" b="0" i="0" u="none" strike="noStrike" kern="1200" dirty="0" err="1">
                <a:solidFill>
                  <a:schemeClr val="tx1"/>
                </a:solidFill>
                <a:effectLst/>
                <a:latin typeface="+mn-lt"/>
                <a:ea typeface="+mn-ea"/>
                <a:cs typeface="+mn-cs"/>
              </a:rPr>
              <a:t>CsA</a:t>
            </a:r>
            <a:r>
              <a:rPr lang="en-US" sz="1200" b="0" i="0" u="none" strike="noStrike" kern="1200" dirty="0">
                <a:solidFill>
                  <a:schemeClr val="tx1"/>
                </a:solidFill>
                <a:effectLst/>
                <a:latin typeface="+mn-lt"/>
                <a:ea typeface="+mn-ea"/>
                <a:cs typeface="+mn-cs"/>
              </a:rPr>
              <a:t> regimen showed similar GFR rates and lower BPAR compared to CSA withdrawal group.</a:t>
            </a:r>
          </a:p>
          <a:p>
            <a:pPr marL="0" indent="0">
              <a:buNone/>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2. 2007, Ekberg et al </a:t>
            </a:r>
          </a:p>
          <a:p>
            <a:r>
              <a:rPr lang="en-US" sz="1200" b="1" i="0" u="none" strike="noStrike" kern="1200" dirty="0">
                <a:solidFill>
                  <a:schemeClr val="tx1"/>
                </a:solidFill>
                <a:effectLst/>
                <a:latin typeface="+mn-lt"/>
                <a:ea typeface="+mn-ea"/>
                <a:cs typeface="+mn-cs"/>
              </a:rPr>
              <a:t>ELITE SYMPHONY</a:t>
            </a:r>
          </a:p>
          <a:p>
            <a:r>
              <a:rPr lang="en-US" sz="1200" b="0" i="0" u="none" strike="noStrike" kern="1200" dirty="0">
                <a:solidFill>
                  <a:schemeClr val="tx1"/>
                </a:solidFill>
                <a:effectLst/>
                <a:latin typeface="+mn-lt"/>
                <a:ea typeface="+mn-ea"/>
                <a:cs typeface="+mn-cs"/>
              </a:rPr>
              <a:t>Reduced exposure to CNI</a:t>
            </a:r>
          </a:p>
          <a:p>
            <a:r>
              <a:rPr lang="en-US" sz="1200" b="0" i="0" u="none" strike="noStrike" kern="1200" dirty="0">
                <a:solidFill>
                  <a:schemeClr val="tx1"/>
                </a:solidFill>
                <a:effectLst/>
                <a:latin typeface="+mn-lt"/>
                <a:ea typeface="+mn-ea"/>
                <a:cs typeface="+mn-cs"/>
              </a:rPr>
              <a:t>Low-dose TAC patients had higher GFR, lower BPAR and higher allograft survival rates compared to daclizumab plus low-dose CSA or low-dose SRL or with standard-dose CSA without induction.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3. 2009, Gaston et al</a:t>
            </a:r>
          </a:p>
          <a:p>
            <a:r>
              <a:rPr lang="en-US" sz="1200" b="1" i="0" u="none" strike="noStrike" kern="1200" dirty="0">
                <a:solidFill>
                  <a:schemeClr val="tx1"/>
                </a:solidFill>
                <a:effectLst/>
                <a:latin typeface="+mn-lt"/>
                <a:ea typeface="+mn-ea"/>
                <a:cs typeface="+mn-cs"/>
              </a:rPr>
              <a:t>OPTICEPT trial </a:t>
            </a:r>
          </a:p>
          <a:p>
            <a:r>
              <a:rPr lang="en-US" sz="1200" b="0" i="0" u="none" strike="noStrike" kern="1200" dirty="0">
                <a:solidFill>
                  <a:schemeClr val="tx1"/>
                </a:solidFill>
                <a:effectLst/>
                <a:latin typeface="+mn-lt"/>
                <a:ea typeface="+mn-ea"/>
                <a:cs typeface="+mn-cs"/>
              </a:rPr>
              <a:t>MMF in CNI-sparing regimens</a:t>
            </a:r>
          </a:p>
          <a:p>
            <a:r>
              <a:rPr lang="en-US" sz="1200" b="0" i="0" u="none" strike="noStrike" kern="1200" dirty="0">
                <a:solidFill>
                  <a:schemeClr val="tx1"/>
                </a:solidFill>
                <a:effectLst/>
                <a:latin typeface="+mn-lt"/>
                <a:ea typeface="+mn-ea"/>
                <a:cs typeface="+mn-cs"/>
              </a:rPr>
              <a:t>MMF in reduced CNI regimens resulted not inferior, low BPAR rates, and higher adverse events compared to standard therapy.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4. 2009 </a:t>
            </a:r>
            <a:r>
              <a:rPr lang="en-US" sz="1200" b="0" i="0" u="none" strike="noStrike" kern="1200" dirty="0" err="1">
                <a:solidFill>
                  <a:schemeClr val="tx1"/>
                </a:solidFill>
                <a:effectLst/>
                <a:latin typeface="+mn-lt"/>
                <a:ea typeface="+mn-ea"/>
                <a:cs typeface="+mn-cs"/>
              </a:rPr>
              <a:t>Schena</a:t>
            </a:r>
            <a:r>
              <a:rPr lang="en-US" sz="1200" b="0" i="0" u="none" strike="noStrike" kern="1200" dirty="0">
                <a:solidFill>
                  <a:schemeClr val="tx1"/>
                </a:solidFill>
                <a:effectLst/>
                <a:latin typeface="+mn-lt"/>
                <a:ea typeface="+mn-ea"/>
                <a:cs typeface="+mn-cs"/>
              </a:rPr>
              <a:t> et al</a:t>
            </a:r>
          </a:p>
          <a:p>
            <a:r>
              <a:rPr lang="en-US" sz="1200" b="1" i="0" u="none" strike="noStrike" kern="1200" dirty="0">
                <a:solidFill>
                  <a:schemeClr val="tx1"/>
                </a:solidFill>
                <a:effectLst/>
                <a:latin typeface="+mn-lt"/>
                <a:ea typeface="+mn-ea"/>
                <a:cs typeface="+mn-cs"/>
              </a:rPr>
              <a:t>CONVERT trial</a:t>
            </a:r>
          </a:p>
          <a:p>
            <a:r>
              <a:rPr lang="en-US" sz="1200" b="0" i="0" u="none" strike="noStrike" kern="1200" dirty="0">
                <a:solidFill>
                  <a:schemeClr val="tx1"/>
                </a:solidFill>
                <a:effectLst/>
                <a:latin typeface="+mn-lt"/>
                <a:ea typeface="+mn-ea"/>
                <a:cs typeface="+mn-cs"/>
              </a:rPr>
              <a:t>Conversion from CNI to SRL </a:t>
            </a:r>
          </a:p>
          <a:p>
            <a:r>
              <a:rPr lang="en-US" sz="1200" b="0" i="0" u="none" strike="noStrike" kern="1200" dirty="0">
                <a:solidFill>
                  <a:schemeClr val="tx1"/>
                </a:solidFill>
                <a:effectLst/>
                <a:latin typeface="+mn-lt"/>
                <a:ea typeface="+mn-ea"/>
                <a:cs typeface="+mn-cs"/>
              </a:rPr>
              <a:t>In patients with GFR above 40 mL/min and SRL conversion had excellent patient and graft survival, no difference in BCAR, increased urinary protein excretion, and a lower incidence of malignancy compared with CNI continuation.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5. 2010 </a:t>
            </a:r>
            <a:r>
              <a:rPr lang="en-US" sz="1200" b="0" i="0" u="none" strike="noStrike" kern="1200" dirty="0" err="1">
                <a:solidFill>
                  <a:schemeClr val="tx1"/>
                </a:solidFill>
                <a:effectLst/>
                <a:latin typeface="+mn-lt"/>
                <a:ea typeface="+mn-ea"/>
                <a:cs typeface="+mn-cs"/>
              </a:rPr>
              <a:t>Vincenti</a:t>
            </a:r>
            <a:r>
              <a:rPr lang="en-US" sz="1200" b="0" i="0" u="none" strike="noStrike" kern="1200" dirty="0">
                <a:solidFill>
                  <a:schemeClr val="tx1"/>
                </a:solidFill>
                <a:effectLst/>
                <a:latin typeface="+mn-lt"/>
                <a:ea typeface="+mn-ea"/>
                <a:cs typeface="+mn-cs"/>
              </a:rPr>
              <a:t> et 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BENEFIT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Belatacept</a:t>
            </a:r>
            <a:r>
              <a:rPr lang="en-US" sz="1200" b="0" i="0" u="none" strike="noStrike" kern="1200" dirty="0">
                <a:solidFill>
                  <a:schemeClr val="tx1"/>
                </a:solidFill>
                <a:effectLst/>
                <a:latin typeface="+mn-lt"/>
                <a:ea typeface="+mn-ea"/>
                <a:cs typeface="+mn-cs"/>
              </a:rPr>
              <a:t>‐based regimens vs CSA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Belatacept</a:t>
            </a:r>
            <a:r>
              <a:rPr lang="en-US" sz="1200" b="0" i="0" u="none" strike="noStrike" kern="1200" dirty="0">
                <a:solidFill>
                  <a:schemeClr val="tx1"/>
                </a:solidFill>
                <a:effectLst/>
                <a:latin typeface="+mn-lt"/>
                <a:ea typeface="+mn-ea"/>
                <a:cs typeface="+mn-cs"/>
              </a:rPr>
              <a:t> had superior renal function and similar patient/graft survival vs CSA at 1 year posttransplant, despite a higher rate of acute rejection episodes and lymphoproliferative disorder.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6. 2010 </a:t>
            </a:r>
            <a:r>
              <a:rPr lang="en-US" sz="1200" b="0" i="0" u="none" strike="noStrike" kern="1200" dirty="0" err="1">
                <a:solidFill>
                  <a:schemeClr val="tx1"/>
                </a:solidFill>
                <a:effectLst/>
                <a:latin typeface="+mn-lt"/>
                <a:ea typeface="+mn-ea"/>
                <a:cs typeface="+mn-cs"/>
              </a:rPr>
              <a:t>Durrbach</a:t>
            </a:r>
            <a:r>
              <a:rPr lang="en-US" sz="1200" b="0" i="0" u="none" strike="noStrike" kern="1200" dirty="0">
                <a:solidFill>
                  <a:schemeClr val="tx1"/>
                </a:solidFill>
                <a:effectLst/>
                <a:latin typeface="+mn-lt"/>
                <a:ea typeface="+mn-ea"/>
                <a:cs typeface="+mn-cs"/>
              </a:rPr>
              <a:t> et 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BENEFIT-EXT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Belatacept</a:t>
            </a:r>
            <a:r>
              <a:rPr lang="en-US" sz="1200" b="0" i="0" u="none" strike="noStrike" kern="1200" dirty="0">
                <a:solidFill>
                  <a:schemeClr val="tx1"/>
                </a:solidFill>
                <a:effectLst/>
                <a:latin typeface="+mn-lt"/>
                <a:ea typeface="+mn-ea"/>
                <a:cs typeface="+mn-cs"/>
              </a:rPr>
              <a:t> vs CSA in extended criteria donors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Belatacept</a:t>
            </a:r>
            <a:r>
              <a:rPr lang="en-US" sz="1200" b="0" i="0" u="none" strike="noStrike" kern="1200" dirty="0">
                <a:solidFill>
                  <a:schemeClr val="tx1"/>
                </a:solidFill>
                <a:effectLst/>
                <a:latin typeface="+mn-lt"/>
                <a:ea typeface="+mn-ea"/>
                <a:cs typeface="+mn-cs"/>
              </a:rPr>
              <a:t> ECD patients achieved similar survival rates, higher eGFR, increased incidence of PTLD, and improvement on CV risk profile vs CSA/treated patients.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7. 2011 Weir MR et al</a:t>
            </a:r>
          </a:p>
          <a:p>
            <a:r>
              <a:rPr lang="en-US" sz="1200" b="1" i="0" u="none" strike="noStrike" kern="1200" dirty="0">
                <a:solidFill>
                  <a:schemeClr val="tx1"/>
                </a:solidFill>
                <a:effectLst/>
                <a:latin typeface="+mn-lt"/>
                <a:ea typeface="+mn-ea"/>
                <a:cs typeface="+mn-cs"/>
              </a:rPr>
              <a:t>Spare-the-Nephron trial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Sirolimus based  vs MMF/ CNI regimen</a:t>
            </a:r>
          </a:p>
          <a:p>
            <a:r>
              <a:rPr lang="en-US" sz="1200" b="0" i="0" u="none" strike="noStrike" kern="1200" dirty="0">
                <a:solidFill>
                  <a:schemeClr val="tx1"/>
                </a:solidFill>
                <a:effectLst/>
                <a:latin typeface="+mn-lt"/>
                <a:ea typeface="+mn-ea"/>
                <a:cs typeface="+mn-cs"/>
              </a:rPr>
              <a:t>A 2-year regimen of MMF/CNI compared to MMF/SRL treatment resulted in similar measures of renal function but with fewer deaths and a trend to less BPAR and graft loss.</a:t>
            </a:r>
          </a:p>
          <a:p>
            <a:pPr rtl="0"/>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8. 2011 Budden et al</a:t>
            </a:r>
          </a:p>
          <a:p>
            <a:r>
              <a:rPr lang="en-US" sz="1200" b="1" i="0" u="none" strike="noStrike" kern="1200" dirty="0">
                <a:solidFill>
                  <a:schemeClr val="tx1"/>
                </a:solidFill>
                <a:effectLst/>
                <a:latin typeface="+mn-lt"/>
                <a:ea typeface="+mn-ea"/>
                <a:cs typeface="+mn-cs"/>
              </a:rPr>
              <a:t>ZEUS study</a:t>
            </a:r>
          </a:p>
          <a:p>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-based with CNI free regimen</a:t>
            </a:r>
          </a:p>
          <a:p>
            <a:r>
              <a:rPr lang="en-US" sz="1200" b="0" i="0" u="none" strike="noStrike" kern="1200" dirty="0">
                <a:solidFill>
                  <a:schemeClr val="tx1"/>
                </a:solidFill>
                <a:effectLst/>
                <a:latin typeface="+mn-lt"/>
                <a:ea typeface="+mn-ea"/>
                <a:cs typeface="+mn-cs"/>
              </a:rPr>
              <a:t>Early elimination of </a:t>
            </a:r>
            <a:r>
              <a:rPr lang="en-US" sz="1200" kern="1200" dirty="0">
                <a:solidFill>
                  <a:schemeClr val="tx1"/>
                </a:solidFill>
                <a:effectLst/>
                <a:latin typeface="+mn-lt"/>
                <a:ea typeface="+mn-ea"/>
                <a:cs typeface="+mn-cs"/>
              </a:rPr>
              <a:t>ciclosporin to undergo </a:t>
            </a:r>
            <a:r>
              <a:rPr lang="en-US" sz="1200" kern="1200" dirty="0" err="1">
                <a:solidFill>
                  <a:schemeClr val="tx1"/>
                </a:solidFill>
                <a:effectLst/>
                <a:latin typeface="+mn-lt"/>
                <a:ea typeface="+mn-ea"/>
                <a:cs typeface="+mn-cs"/>
              </a:rPr>
              <a:t>everolimus</a:t>
            </a:r>
            <a:r>
              <a:rPr lang="en-US" sz="1200" kern="1200" dirty="0">
                <a:solidFill>
                  <a:schemeClr val="tx1"/>
                </a:solidFill>
                <a:effectLst/>
                <a:latin typeface="+mn-lt"/>
                <a:ea typeface="+mn-ea"/>
                <a:cs typeface="+mn-cs"/>
              </a:rPr>
              <a:t> based regimen </a:t>
            </a:r>
            <a:r>
              <a:rPr lang="en-US" sz="1200" b="0" i="0" u="none" strike="noStrike" kern="1200" dirty="0">
                <a:solidFill>
                  <a:schemeClr val="tx1"/>
                </a:solidFill>
                <a:effectLst/>
                <a:latin typeface="+mn-lt"/>
                <a:ea typeface="+mn-ea"/>
                <a:cs typeface="+mn-cs"/>
              </a:rPr>
              <a:t>improved renal function at 12 months while maintaining efficacy and safety, indicating that this strategy may facilitate improved long-term outcomes in selected patients.</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9. 2012 </a:t>
            </a:r>
            <a:r>
              <a:rPr lang="en-US" sz="1200" b="0" i="0" u="none" strike="noStrike" kern="1200" dirty="0" err="1">
                <a:solidFill>
                  <a:schemeClr val="tx1"/>
                </a:solidFill>
                <a:effectLst/>
                <a:latin typeface="+mn-lt"/>
                <a:ea typeface="+mn-ea"/>
                <a:cs typeface="+mn-cs"/>
              </a:rPr>
              <a:t>Flechner</a:t>
            </a:r>
            <a:r>
              <a:rPr lang="en-US" sz="1200" b="0" i="0" u="none" strike="noStrike" kern="1200" dirty="0">
                <a:solidFill>
                  <a:schemeClr val="tx1"/>
                </a:solidFill>
                <a:effectLst/>
                <a:latin typeface="+mn-lt"/>
                <a:ea typeface="+mn-ea"/>
                <a:cs typeface="+mn-cs"/>
              </a:rPr>
              <a:t> et al</a:t>
            </a:r>
          </a:p>
          <a:p>
            <a:r>
              <a:rPr lang="en-US" sz="1200" b="1" i="0" u="none" strike="noStrike" kern="1200" dirty="0">
                <a:solidFill>
                  <a:schemeClr val="tx1"/>
                </a:solidFill>
                <a:effectLst/>
                <a:latin typeface="+mn-lt"/>
                <a:ea typeface="+mn-ea"/>
                <a:cs typeface="+mn-cs"/>
              </a:rPr>
              <a:t>ORION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Two Sirolimus-based regimens vs TAC/ MMF regimen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The SRL-based regimens showed similar eGFR, higher BCAR rates at one year follow up, delayed wound healing and hyperlipidemia. </a:t>
            </a:r>
          </a:p>
          <a:p>
            <a:pPr rtl="0"/>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10. 2014 Chadban et al </a:t>
            </a:r>
          </a:p>
          <a:p>
            <a:r>
              <a:rPr lang="en-US" sz="1200" b="1" i="0" u="none" strike="noStrike" kern="1200" dirty="0">
                <a:solidFill>
                  <a:schemeClr val="tx1"/>
                </a:solidFill>
                <a:effectLst/>
                <a:latin typeface="+mn-lt"/>
                <a:ea typeface="+mn-ea"/>
                <a:cs typeface="+mn-cs"/>
              </a:rPr>
              <a:t>SOCRATES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 after steroid or CSA withdrawal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Noninferiority in eGFR, but higher trend towards composite treatment failure (BPAR, graft loss, death, loss to follow-up).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11. 2017 de </a:t>
            </a:r>
            <a:r>
              <a:rPr lang="en-US" sz="1200" b="0" i="0" u="none" strike="noStrike" kern="1200" dirty="0" err="1">
                <a:solidFill>
                  <a:schemeClr val="tx1"/>
                </a:solidFill>
                <a:effectLst/>
                <a:latin typeface="+mn-lt"/>
                <a:ea typeface="+mn-ea"/>
                <a:cs typeface="+mn-cs"/>
              </a:rPr>
              <a:t>Fijter</a:t>
            </a:r>
            <a:r>
              <a:rPr lang="en-US" sz="1200" b="0" i="0" u="none" strike="noStrike" kern="1200" dirty="0">
                <a:solidFill>
                  <a:schemeClr val="tx1"/>
                </a:solidFill>
                <a:effectLst/>
                <a:latin typeface="+mn-lt"/>
                <a:ea typeface="+mn-ea"/>
                <a:cs typeface="+mn-cs"/>
              </a:rPr>
              <a:t> et al</a:t>
            </a:r>
          </a:p>
          <a:p>
            <a:r>
              <a:rPr lang="en-US" sz="1200" b="1" i="0" u="none" strike="noStrike" kern="1200" dirty="0">
                <a:solidFill>
                  <a:schemeClr val="tx1"/>
                </a:solidFill>
                <a:effectLst/>
                <a:latin typeface="+mn-lt"/>
                <a:ea typeface="+mn-ea"/>
                <a:cs typeface="+mn-cs"/>
              </a:rPr>
              <a:t>ELEVATE Trial</a:t>
            </a:r>
          </a:p>
          <a:p>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 conversion vs CNI therapy</a:t>
            </a:r>
          </a:p>
          <a:p>
            <a:r>
              <a:rPr lang="en-US" sz="1200" b="0" i="0" u="none" strike="noStrike" kern="1200" dirty="0">
                <a:solidFill>
                  <a:schemeClr val="tx1"/>
                </a:solidFill>
                <a:effectLst/>
                <a:latin typeface="+mn-lt"/>
                <a:ea typeface="+mn-ea"/>
                <a:cs typeface="+mn-cs"/>
              </a:rPr>
              <a:t>Conversion to EVR at 10-14 weeks posttransplant was associated with similar eGFR at month 12 with standard therapy overall. However, more frequent BPAR under EVR CNI overall, and higher rates of discontinuation due to adverse events.</a:t>
            </a:r>
          </a:p>
          <a:p>
            <a:endParaRPr lang="en-IN" b="0" dirty="0"/>
          </a:p>
          <a:p>
            <a:r>
              <a:rPr lang="en-IN" b="0" dirty="0"/>
              <a:t>12. 2019 </a:t>
            </a:r>
            <a:r>
              <a:rPr lang="en-US" sz="1200" b="0" i="0" u="none" strike="noStrike" kern="1200" dirty="0">
                <a:solidFill>
                  <a:schemeClr val="tx1"/>
                </a:solidFill>
                <a:effectLst/>
                <a:latin typeface="+mn-lt"/>
                <a:ea typeface="+mn-ea"/>
                <a:cs typeface="+mn-cs"/>
              </a:rPr>
              <a:t>Berger et al</a:t>
            </a:r>
          </a:p>
          <a:p>
            <a:r>
              <a:rPr lang="en-US" sz="1200" b="0" i="0" u="none" strike="noStrike" kern="1200" dirty="0">
                <a:solidFill>
                  <a:schemeClr val="tx1"/>
                </a:solidFill>
                <a:effectLst/>
                <a:latin typeface="+mn-lt"/>
                <a:ea typeface="+mn-ea"/>
                <a:cs typeface="+mn-cs"/>
              </a:rPr>
              <a:t>TRANSFORM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 with reduced CNI therapy noninferiority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EVR + </a:t>
            </a:r>
            <a:r>
              <a:rPr lang="en-US" sz="1200" b="0" i="0" u="none" strike="noStrike" kern="1200" dirty="0" err="1">
                <a:solidFill>
                  <a:schemeClr val="tx1"/>
                </a:solidFill>
                <a:effectLst/>
                <a:latin typeface="+mn-lt"/>
                <a:ea typeface="+mn-ea"/>
                <a:cs typeface="+mn-cs"/>
              </a:rPr>
              <a:t>rCNI</a:t>
            </a:r>
            <a:r>
              <a:rPr lang="en-US" sz="1200" b="0" i="0" u="none" strike="noStrike" kern="1200" dirty="0">
                <a:solidFill>
                  <a:schemeClr val="tx1"/>
                </a:solidFill>
                <a:effectLst/>
                <a:latin typeface="+mn-lt"/>
                <a:ea typeface="+mn-ea"/>
                <a:cs typeface="+mn-cs"/>
              </a:rPr>
              <a:t> regimen offers comparable efficacy and graft function with low </a:t>
            </a:r>
            <a:r>
              <a:rPr lang="en-US" sz="1200" b="0" i="0" u="none" strike="noStrike" kern="1200" dirty="0" err="1">
                <a:solidFill>
                  <a:schemeClr val="tx1"/>
                </a:solidFill>
                <a:effectLst/>
                <a:latin typeface="+mn-lt"/>
                <a:ea typeface="+mn-ea"/>
                <a:cs typeface="+mn-cs"/>
              </a:rPr>
              <a:t>tBPAR</a:t>
            </a:r>
            <a:r>
              <a:rPr lang="en-US" sz="1200" b="0" i="0" u="none" strike="noStrike" kern="1200" dirty="0">
                <a:solidFill>
                  <a:schemeClr val="tx1"/>
                </a:solidFill>
                <a:effectLst/>
                <a:latin typeface="+mn-lt"/>
                <a:ea typeface="+mn-ea"/>
                <a:cs typeface="+mn-cs"/>
              </a:rPr>
              <a:t> and </a:t>
            </a:r>
            <a:r>
              <a:rPr lang="en-US" sz="1200" b="0" i="0" u="none" strike="noStrike" kern="1200" dirty="0" err="1">
                <a:solidFill>
                  <a:schemeClr val="tx1"/>
                </a:solidFill>
                <a:effectLst/>
                <a:latin typeface="+mn-lt"/>
                <a:ea typeface="+mn-ea"/>
                <a:cs typeface="+mn-cs"/>
              </a:rPr>
              <a:t>dnDSA</a:t>
            </a:r>
            <a:r>
              <a:rPr lang="en-US" sz="1200" b="0" i="0" u="none" strike="noStrike" kern="1200" dirty="0">
                <a:solidFill>
                  <a:schemeClr val="tx1"/>
                </a:solidFill>
                <a:effectLst/>
                <a:latin typeface="+mn-lt"/>
                <a:ea typeface="+mn-ea"/>
                <a:cs typeface="+mn-cs"/>
              </a:rPr>
              <a:t> rates and significantly lower incidence of viral infections relative to standard-of-care up to 24 months</a:t>
            </a:r>
          </a:p>
          <a:p>
            <a:pPr rtl="0"/>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2019 </a:t>
            </a:r>
            <a:r>
              <a:rPr lang="en-US" sz="1200" b="0" i="0" u="none" strike="noStrike" kern="1200" dirty="0" err="1">
                <a:solidFill>
                  <a:schemeClr val="tx1"/>
                </a:solidFill>
                <a:effectLst/>
                <a:latin typeface="+mn-lt"/>
                <a:ea typeface="+mn-ea"/>
                <a:cs typeface="+mn-cs"/>
              </a:rPr>
              <a:t>Sommerer</a:t>
            </a:r>
            <a:r>
              <a:rPr lang="en-US" sz="1200" b="0" i="0" u="none" strike="noStrike" kern="1200" dirty="0">
                <a:solidFill>
                  <a:schemeClr val="tx1"/>
                </a:solidFill>
                <a:effectLst/>
                <a:latin typeface="+mn-lt"/>
                <a:ea typeface="+mn-ea"/>
                <a:cs typeface="+mn-cs"/>
              </a:rPr>
              <a:t> et al</a:t>
            </a:r>
          </a:p>
          <a:p>
            <a:r>
              <a:rPr lang="en-US" sz="1200" b="0" i="0" u="none" strike="noStrike" kern="1200" dirty="0" err="1">
                <a:solidFill>
                  <a:schemeClr val="tx1"/>
                </a:solidFill>
                <a:effectLst/>
                <a:latin typeface="+mn-lt"/>
                <a:ea typeface="+mn-ea"/>
                <a:cs typeface="+mn-cs"/>
              </a:rPr>
              <a:t>Everolimus</a:t>
            </a:r>
            <a:r>
              <a:rPr lang="en-US" sz="1200" b="0" i="0" u="none" strike="noStrike" kern="1200" dirty="0">
                <a:solidFill>
                  <a:schemeClr val="tx1"/>
                </a:solidFill>
                <a:effectLst/>
                <a:latin typeface="+mn-lt"/>
                <a:ea typeface="+mn-ea"/>
                <a:cs typeface="+mn-cs"/>
              </a:rPr>
              <a:t> with reduced CNI therapy noninferiority study</a:t>
            </a:r>
          </a:p>
          <a:p>
            <a:pPr rtl="0"/>
            <a:r>
              <a:rPr lang="en-US" sz="1200" b="0" i="0" u="none" strike="noStrike" kern="1200" dirty="0">
                <a:solidFill>
                  <a:schemeClr val="tx1"/>
                </a:solidFill>
                <a:effectLst/>
                <a:latin typeface="+mn-lt"/>
                <a:ea typeface="+mn-ea"/>
                <a:cs typeface="+mn-cs"/>
              </a:rPr>
              <a:t>ATHENA study</a:t>
            </a:r>
          </a:p>
          <a:p>
            <a:pPr rtl="0"/>
            <a:r>
              <a:rPr lang="en-US" sz="1200" b="0" i="0" u="none" strike="noStrike" kern="1200" dirty="0">
                <a:solidFill>
                  <a:schemeClr val="tx1"/>
                </a:solidFill>
                <a:effectLst/>
                <a:latin typeface="+mn-lt"/>
                <a:ea typeface="+mn-ea"/>
                <a:cs typeface="+mn-cs"/>
              </a:rPr>
              <a:t>EVR + CNI showed comparable efficacy to MPA/TAC in de novo kidney transplant patients. Non-inferiority of renal function and lower infection rates when comparable to MPA/TAC.</a:t>
            </a:r>
          </a:p>
        </p:txBody>
      </p:sp>
      <p:sp>
        <p:nvSpPr>
          <p:cNvPr id="4" name="Slide Number Placeholder 3"/>
          <p:cNvSpPr>
            <a:spLocks noGrp="1"/>
          </p:cNvSpPr>
          <p:nvPr>
            <p:ph type="sldNum" sz="quarter" idx="5"/>
          </p:nvPr>
        </p:nvSpPr>
        <p:spPr/>
        <p:txBody>
          <a:bodyPr/>
          <a:lstStyle/>
          <a:p>
            <a:fld id="{8D03376E-1F05-4F7F-9B91-ACF81641ED9F}" type="slidenum">
              <a:rPr lang="en-IN" smtClean="0"/>
              <a:t>2</a:t>
            </a:fld>
            <a:endParaRPr lang="en-IN"/>
          </a:p>
        </p:txBody>
      </p:sp>
    </p:spTree>
    <p:extLst>
      <p:ext uri="{BB962C8B-B14F-4D97-AF65-F5344CB8AC3E}">
        <p14:creationId xmlns:p14="http://schemas.microsoft.com/office/powerpoint/2010/main" val="1584094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CFC85-A1FB-7579-23D2-88866F7368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4FAF75-997F-59AC-BA37-D90D5D9C9B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E78D90-AC0A-95C8-9E7A-D0972296B01D}"/>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5" name="Footer Placeholder 4">
            <a:extLst>
              <a:ext uri="{FF2B5EF4-FFF2-40B4-BE49-F238E27FC236}">
                <a16:creationId xmlns:a16="http://schemas.microsoft.com/office/drawing/2014/main" id="{B092D955-F9E8-3DAA-985F-564F8BCEE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3DC240-5723-4E25-0161-DDE317B2C1A0}"/>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214474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5F288-1FDF-6FE4-3383-115B8E090F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24B1E2-E18B-8AB5-7390-FC1503F380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52526E-E6B2-A92B-84A6-DE3AB6CCF90A}"/>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5" name="Footer Placeholder 4">
            <a:extLst>
              <a:ext uri="{FF2B5EF4-FFF2-40B4-BE49-F238E27FC236}">
                <a16:creationId xmlns:a16="http://schemas.microsoft.com/office/drawing/2014/main" id="{63A9E08C-4F40-E975-029B-98C2FDA1E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896AA0-4120-B0D7-F9CB-071BE752F9A2}"/>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38371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E0916B-633A-51E1-12B8-E0DEF33E33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CED27D-1935-326E-46A8-2AC3563F05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0DD52C-7ED3-AAF8-AE54-1192C3DCB60F}"/>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5" name="Footer Placeholder 4">
            <a:extLst>
              <a:ext uri="{FF2B5EF4-FFF2-40B4-BE49-F238E27FC236}">
                <a16:creationId xmlns:a16="http://schemas.microsoft.com/office/drawing/2014/main" id="{B0D9A616-D84A-33FC-BA0A-885AA4A5D2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0F2CA-9530-3D7A-B29C-B9F2D04AF0C6}"/>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463983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0275C-5A33-C2C0-6856-4898CABC2D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4A2403-3A3C-8F3A-1BCC-EFA7AFD21B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411544-216D-EEC6-3DC8-9E093A9ECE7A}"/>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5" name="Footer Placeholder 4">
            <a:extLst>
              <a:ext uri="{FF2B5EF4-FFF2-40B4-BE49-F238E27FC236}">
                <a16:creationId xmlns:a16="http://schemas.microsoft.com/office/drawing/2014/main" id="{32B5C6DD-1E85-5D0D-33CA-C8111AC3AB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857543-1056-C173-5365-7EFB8410226E}"/>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3064777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2DC7E-9421-C985-BB52-360ED80279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DC1A1F-98D8-40E9-C7EF-4C789F22E2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B49322-88C4-E146-914F-8629700ED784}"/>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5" name="Footer Placeholder 4">
            <a:extLst>
              <a:ext uri="{FF2B5EF4-FFF2-40B4-BE49-F238E27FC236}">
                <a16:creationId xmlns:a16="http://schemas.microsoft.com/office/drawing/2014/main" id="{D211DF79-865B-D17E-ECFB-BC72C5D72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936046-3AFA-C1CF-1AB6-9C83B8C9CC81}"/>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79274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E48D2-66D9-AC8C-3BFD-DA5EE900F5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5C83CC-8080-3833-4F04-98BD8E8A83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028996-485A-2846-6225-307363F6A0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21F159-B7FD-FB82-CC74-4D4825AC5EB3}"/>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6" name="Footer Placeholder 5">
            <a:extLst>
              <a:ext uri="{FF2B5EF4-FFF2-40B4-BE49-F238E27FC236}">
                <a16:creationId xmlns:a16="http://schemas.microsoft.com/office/drawing/2014/main" id="{FF63DD17-9919-F02C-1CD2-37753FC1BC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717AEF-D8F3-A8A8-3F56-A219A2B152B4}"/>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169721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57D38-1972-9F68-5293-E680ACBF62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8F4581-85EA-3355-3F50-285D9450A6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AB3CBC-A6A6-71B3-12FD-E6F49B5EE9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C37C6E-9501-D895-E275-411DD3337E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EE46CF-B77B-5BD3-AE70-09A1C48BB7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F7B5FB-D9E8-C0E2-CD01-35EFB18F9D44}"/>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8" name="Footer Placeholder 7">
            <a:extLst>
              <a:ext uri="{FF2B5EF4-FFF2-40B4-BE49-F238E27FC236}">
                <a16:creationId xmlns:a16="http://schemas.microsoft.com/office/drawing/2014/main" id="{D8374C96-4624-00CD-FE11-F7A1B0278A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3A35FC-EB75-CD2F-F49B-6DE07180024C}"/>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1438799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7FBA7-384F-1246-3642-6C51C52EB3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60D688-F97F-A341-31CF-443B1BCFEEF1}"/>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4" name="Footer Placeholder 3">
            <a:extLst>
              <a:ext uri="{FF2B5EF4-FFF2-40B4-BE49-F238E27FC236}">
                <a16:creationId xmlns:a16="http://schemas.microsoft.com/office/drawing/2014/main" id="{B003EAD3-BA97-FE8A-C8C8-835494FB48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41E26E-8E8C-E8F4-7FD8-528635DFDE7E}"/>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3215303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E9E01E-C148-C5C3-04F9-75678099A22F}"/>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3" name="Footer Placeholder 2">
            <a:extLst>
              <a:ext uri="{FF2B5EF4-FFF2-40B4-BE49-F238E27FC236}">
                <a16:creationId xmlns:a16="http://schemas.microsoft.com/office/drawing/2014/main" id="{4566218C-992C-13BF-6735-0ADED55FAE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86567E-42C3-0FE4-8331-69FA1F8492DC}"/>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2516262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28DE7-FC1D-3670-6E52-A10330123F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2D3FCB-B01A-45ED-4106-6B9422C56B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0D0CC4-2586-201A-1036-AB046D032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32607E-E24C-B7A1-E63A-8FBE83EA96A5}"/>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6" name="Footer Placeholder 5">
            <a:extLst>
              <a:ext uri="{FF2B5EF4-FFF2-40B4-BE49-F238E27FC236}">
                <a16:creationId xmlns:a16="http://schemas.microsoft.com/office/drawing/2014/main" id="{23CE559E-4D94-F39D-7299-2D78C20151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FC4937-FD95-52F0-7D8B-BDF0E5B200C0}"/>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275117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BEFE4-3940-3F27-2BFB-7E6134E436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A48815-93EA-6A1E-E5B4-56FFAB298D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AFFBAB-1A7B-FB5E-02AA-9590BE52F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6CD19D-F629-EC46-A483-5347DF7654E4}"/>
              </a:ext>
            </a:extLst>
          </p:cNvPr>
          <p:cNvSpPr>
            <a:spLocks noGrp="1"/>
          </p:cNvSpPr>
          <p:nvPr>
            <p:ph type="dt" sz="half" idx="10"/>
          </p:nvPr>
        </p:nvSpPr>
        <p:spPr/>
        <p:txBody>
          <a:bodyPr/>
          <a:lstStyle/>
          <a:p>
            <a:fld id="{BA51FE51-5255-4C9E-8678-FE9C73D970A1}" type="datetimeFigureOut">
              <a:rPr lang="en-US" smtClean="0"/>
              <a:t>3/29/2024</a:t>
            </a:fld>
            <a:endParaRPr lang="en-US"/>
          </a:p>
        </p:txBody>
      </p:sp>
      <p:sp>
        <p:nvSpPr>
          <p:cNvPr id="6" name="Footer Placeholder 5">
            <a:extLst>
              <a:ext uri="{FF2B5EF4-FFF2-40B4-BE49-F238E27FC236}">
                <a16:creationId xmlns:a16="http://schemas.microsoft.com/office/drawing/2014/main" id="{3F1BF6F8-B1DA-6F2C-A7AF-A573A7FFE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0ADBFB-3CDE-579D-12E9-EC94C063C141}"/>
              </a:ext>
            </a:extLst>
          </p:cNvPr>
          <p:cNvSpPr>
            <a:spLocks noGrp="1"/>
          </p:cNvSpPr>
          <p:nvPr>
            <p:ph type="sldNum" sz="quarter" idx="12"/>
          </p:nvPr>
        </p:nvSpPr>
        <p:spPr/>
        <p:txBody>
          <a:bodyPr/>
          <a:lstStyle/>
          <a:p>
            <a:fld id="{5FAB48DF-6C0D-4971-B501-160A76831DBB}" type="slidenum">
              <a:rPr lang="en-US" smtClean="0"/>
              <a:t>‹#›</a:t>
            </a:fld>
            <a:endParaRPr lang="en-US"/>
          </a:p>
        </p:txBody>
      </p:sp>
    </p:spTree>
    <p:extLst>
      <p:ext uri="{BB962C8B-B14F-4D97-AF65-F5344CB8AC3E}">
        <p14:creationId xmlns:p14="http://schemas.microsoft.com/office/powerpoint/2010/main" val="2814740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E7C14B-132F-E0F1-7BFE-AFEBBF580D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19F85-4E7B-306F-10BC-69B4ACD4CE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81AD65-E2BC-28A5-F908-A945237D60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1FE51-5255-4C9E-8678-FE9C73D970A1}" type="datetimeFigureOut">
              <a:rPr lang="en-US" smtClean="0"/>
              <a:t>3/29/2024</a:t>
            </a:fld>
            <a:endParaRPr lang="en-US"/>
          </a:p>
        </p:txBody>
      </p:sp>
      <p:sp>
        <p:nvSpPr>
          <p:cNvPr id="5" name="Footer Placeholder 4">
            <a:extLst>
              <a:ext uri="{FF2B5EF4-FFF2-40B4-BE49-F238E27FC236}">
                <a16:creationId xmlns:a16="http://schemas.microsoft.com/office/drawing/2014/main" id="{01D1F802-5698-02D6-BCB2-78DA1FF24B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BF1B1E-73F4-5807-AAED-1E2AC23E07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B48DF-6C0D-4971-B501-160A76831DBB}" type="slidenum">
              <a:rPr lang="en-US" smtClean="0"/>
              <a:t>‹#›</a:t>
            </a:fld>
            <a:endParaRPr lang="en-US"/>
          </a:p>
        </p:txBody>
      </p:sp>
    </p:spTree>
    <p:extLst>
      <p:ext uri="{BB962C8B-B14F-4D97-AF65-F5344CB8AC3E}">
        <p14:creationId xmlns:p14="http://schemas.microsoft.com/office/powerpoint/2010/main" val="700578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7" name="Elbow Connector 1066">
            <a:extLst>
              <a:ext uri="{FF2B5EF4-FFF2-40B4-BE49-F238E27FC236}">
                <a16:creationId xmlns:a16="http://schemas.microsoft.com/office/drawing/2014/main" id="{CDA4F316-1029-4303-755F-8043EBFF4AF5}"/>
              </a:ext>
            </a:extLst>
          </p:cNvPr>
          <p:cNvCxnSpPr>
            <a:cxnSpLocks/>
          </p:cNvCxnSpPr>
          <p:nvPr/>
        </p:nvCxnSpPr>
        <p:spPr>
          <a:xfrm rot="5400000" flipH="1" flipV="1">
            <a:off x="8136770" y="3643986"/>
            <a:ext cx="496800" cy="295200"/>
          </a:xfrm>
          <a:prstGeom prst="bentConnector3">
            <a:avLst>
              <a:gd name="adj1" fmla="val 83521"/>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057" name="Elbow Connector 1056">
            <a:extLst>
              <a:ext uri="{FF2B5EF4-FFF2-40B4-BE49-F238E27FC236}">
                <a16:creationId xmlns:a16="http://schemas.microsoft.com/office/drawing/2014/main" id="{9A3939D9-4D8F-2D37-9D61-3D3BF5388AE1}"/>
              </a:ext>
            </a:extLst>
          </p:cNvPr>
          <p:cNvCxnSpPr>
            <a:cxnSpLocks/>
          </p:cNvCxnSpPr>
          <p:nvPr/>
        </p:nvCxnSpPr>
        <p:spPr>
          <a:xfrm rot="5400000" flipH="1" flipV="1">
            <a:off x="5777704" y="3594303"/>
            <a:ext cx="496800" cy="295200"/>
          </a:xfrm>
          <a:prstGeom prst="bentConnector3">
            <a:avLst>
              <a:gd name="adj1" fmla="val 85320"/>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044" name="Elbow Connector 1043">
            <a:extLst>
              <a:ext uri="{FF2B5EF4-FFF2-40B4-BE49-F238E27FC236}">
                <a16:creationId xmlns:a16="http://schemas.microsoft.com/office/drawing/2014/main" id="{832437EE-EADC-455E-82BB-BB5FF2EC08EF}"/>
              </a:ext>
            </a:extLst>
          </p:cNvPr>
          <p:cNvCxnSpPr>
            <a:cxnSpLocks/>
          </p:cNvCxnSpPr>
          <p:nvPr/>
        </p:nvCxnSpPr>
        <p:spPr>
          <a:xfrm rot="16200000" flipH="1" flipV="1">
            <a:off x="4071088" y="4005406"/>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041" name="Elbow Connector 1040">
            <a:extLst>
              <a:ext uri="{FF2B5EF4-FFF2-40B4-BE49-F238E27FC236}">
                <a16:creationId xmlns:a16="http://schemas.microsoft.com/office/drawing/2014/main" id="{BEA31982-88FA-A538-6D51-69C19EC45356}"/>
              </a:ext>
            </a:extLst>
          </p:cNvPr>
          <p:cNvCxnSpPr>
            <a:cxnSpLocks/>
          </p:cNvCxnSpPr>
          <p:nvPr/>
        </p:nvCxnSpPr>
        <p:spPr>
          <a:xfrm rot="5400000">
            <a:off x="3202815" y="3616345"/>
            <a:ext cx="496800" cy="295200"/>
          </a:xfrm>
          <a:prstGeom prst="bentConnector3">
            <a:avLst>
              <a:gd name="adj1" fmla="val 1162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sp>
        <p:nvSpPr>
          <p:cNvPr id="3" name="AutoShape 2">
            <a:extLst>
              <a:ext uri="{FF2B5EF4-FFF2-40B4-BE49-F238E27FC236}">
                <a16:creationId xmlns:a16="http://schemas.microsoft.com/office/drawing/2014/main" id="{C002F4DE-AC6A-5C4B-6338-984236BC3DC2}"/>
              </a:ext>
            </a:extLst>
          </p:cNvPr>
          <p:cNvSpPr>
            <a:spLocks noChangeAspect="1" noChangeArrowheads="1"/>
          </p:cNvSpPr>
          <p:nvPr/>
        </p:nvSpPr>
        <p:spPr bwMode="auto">
          <a:xfrm>
            <a:off x="3320046" y="58933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5" name="Picture 2" descr="Landmark Nephrology – New Website">
            <a:extLst>
              <a:ext uri="{FF2B5EF4-FFF2-40B4-BE49-F238E27FC236}">
                <a16:creationId xmlns:a16="http://schemas.microsoft.com/office/drawing/2014/main" id="{AFCC2C24-B1D6-9168-D1C5-82905A1169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4011" y="190656"/>
            <a:ext cx="1478333" cy="681996"/>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oup 15">
            <a:extLst>
              <a:ext uri="{FF2B5EF4-FFF2-40B4-BE49-F238E27FC236}">
                <a16:creationId xmlns:a16="http://schemas.microsoft.com/office/drawing/2014/main" id="{99123143-F24C-6541-FB71-A5BA7832FEEE}"/>
              </a:ext>
            </a:extLst>
          </p:cNvPr>
          <p:cNvGrpSpPr/>
          <p:nvPr/>
        </p:nvGrpSpPr>
        <p:grpSpPr>
          <a:xfrm>
            <a:off x="5042042" y="1087995"/>
            <a:ext cx="1800000" cy="2425406"/>
            <a:chOff x="5793651" y="1111450"/>
            <a:chExt cx="1800000" cy="2425406"/>
          </a:xfrm>
        </p:grpSpPr>
        <p:sp>
          <p:nvSpPr>
            <p:cNvPr id="65" name="Rectangle 64">
              <a:extLst>
                <a:ext uri="{FF2B5EF4-FFF2-40B4-BE49-F238E27FC236}">
                  <a16:creationId xmlns:a16="http://schemas.microsoft.com/office/drawing/2014/main" id="{94E3C0B9-FB23-7552-77D3-768DAEC2AC5E}"/>
                </a:ext>
              </a:extLst>
            </p:cNvPr>
            <p:cNvSpPr/>
            <p:nvPr/>
          </p:nvSpPr>
          <p:spPr>
            <a:xfrm>
              <a:off x="5793651" y="1111450"/>
              <a:ext cx="1800000" cy="2124000"/>
            </a:xfrm>
            <a:prstGeom prst="rect">
              <a:avLst/>
            </a:prstGeom>
            <a:solidFill>
              <a:srgbClr val="83B5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Weir MR et al</a:t>
              </a: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Spare-the-Nephron</a:t>
              </a:r>
            </a:p>
            <a:p>
              <a:pPr algn="ctr"/>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SRL based vs MMF/ CNI regimen</a:t>
              </a:r>
            </a:p>
            <a:p>
              <a:endPar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endParaRPr>
            </a:p>
            <a:p>
              <a:endPar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A 2-year regimen of MMF/CNI compared to MMF/SRL treatment resulted in similar measures of renal function but with fewer deaths and a trend to less BPAR and graft loss.</a:t>
              </a:r>
            </a:p>
          </p:txBody>
        </p:sp>
        <p:sp>
          <p:nvSpPr>
            <p:cNvPr id="127" name="Rectangle 126">
              <a:extLst>
                <a:ext uri="{FF2B5EF4-FFF2-40B4-BE49-F238E27FC236}">
                  <a16:creationId xmlns:a16="http://schemas.microsoft.com/office/drawing/2014/main" id="{91693649-4EDF-92BE-6399-58340F4FC9C0}"/>
                </a:ext>
              </a:extLst>
            </p:cNvPr>
            <p:cNvSpPr/>
            <p:nvPr/>
          </p:nvSpPr>
          <p:spPr>
            <a:xfrm>
              <a:off x="6333651" y="3196462"/>
              <a:ext cx="720000" cy="340394"/>
            </a:xfrm>
            <a:prstGeom prst="rect">
              <a:avLst/>
            </a:prstGeom>
          </p:spPr>
          <p:txBody>
            <a:bodyPr wrap="square" anchor="ctr">
              <a:spAutoFit/>
            </a:bodyPr>
            <a:lstStyle/>
            <a:p>
              <a:pPr lvl="0" algn="ctr"/>
              <a:r>
                <a:rPr lang="en-US" sz="1600" b="1" dirty="0">
                  <a:latin typeface="Open Sans" panose="020B0606030504020204"/>
                </a:rPr>
                <a:t>2011</a:t>
              </a:r>
            </a:p>
          </p:txBody>
        </p:sp>
      </p:grpSp>
      <p:pic>
        <p:nvPicPr>
          <p:cNvPr id="98" name="Picture 97">
            <a:extLst>
              <a:ext uri="{FF2B5EF4-FFF2-40B4-BE49-F238E27FC236}">
                <a16:creationId xmlns:a16="http://schemas.microsoft.com/office/drawing/2014/main" id="{5D40717A-CF57-47AC-9084-1649381B58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976" y="75474"/>
            <a:ext cx="912361" cy="912361"/>
          </a:xfrm>
          <a:prstGeom prst="rect">
            <a:avLst/>
          </a:prstGeom>
        </p:spPr>
      </p:pic>
      <p:sp>
        <p:nvSpPr>
          <p:cNvPr id="99" name="Title 1">
            <a:extLst>
              <a:ext uri="{FF2B5EF4-FFF2-40B4-BE49-F238E27FC236}">
                <a16:creationId xmlns:a16="http://schemas.microsoft.com/office/drawing/2014/main" id="{02E5BD72-716A-4D09-960B-AD8616190193}"/>
              </a:ext>
            </a:extLst>
          </p:cNvPr>
          <p:cNvSpPr txBox="1">
            <a:spLocks/>
          </p:cNvSpPr>
          <p:nvPr/>
        </p:nvSpPr>
        <p:spPr>
          <a:xfrm>
            <a:off x="1019337" y="162016"/>
            <a:ext cx="9579951" cy="720000"/>
          </a:xfrm>
          <a:prstGeom prst="rect">
            <a:avLst/>
          </a:prstGeom>
          <a:noFill/>
          <a:ln>
            <a:noFill/>
          </a:ln>
        </p:spPr>
        <p:txBody>
          <a:bodyPr spcFirstLastPara="1" wrap="square" lIns="95239" tIns="95239" rIns="95239" bIns="95239"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1pPr>
            <a:lvl2pPr marR="0" lvl="1"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2pPr>
            <a:lvl3pPr marR="0" lvl="2"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3pPr>
            <a:lvl4pPr marR="0" lvl="3"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4pPr>
            <a:lvl5pPr marR="0" lvl="4"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5pPr>
            <a:lvl6pPr marR="0" lvl="5"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6pPr>
            <a:lvl7pPr marR="0" lvl="6"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7pPr>
            <a:lvl8pPr marR="0" lvl="7"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8pPr>
            <a:lvl9pPr marR="0" lvl="8"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9pPr>
          </a:lstStyle>
          <a:p>
            <a:pPr algn="l"/>
            <a:endParaRPr lang="en-IN" sz="3200" b="1" dirty="0">
              <a:solidFill>
                <a:schemeClr val="tx1"/>
              </a:solidFill>
              <a:latin typeface="Helvetica Neue Condensed Black" panose="02000503000000020004" pitchFamily="2" charset="0"/>
              <a:ea typeface="Helvetica Neue Condensed Black" panose="02000503000000020004" pitchFamily="2" charset="0"/>
              <a:cs typeface="Helvetica Neue Condensed Black" panose="02000503000000020004" pitchFamily="2" charset="0"/>
            </a:endParaRPr>
          </a:p>
        </p:txBody>
      </p:sp>
      <p:grpSp>
        <p:nvGrpSpPr>
          <p:cNvPr id="34" name="Group 33">
            <a:extLst>
              <a:ext uri="{FF2B5EF4-FFF2-40B4-BE49-F238E27FC236}">
                <a16:creationId xmlns:a16="http://schemas.microsoft.com/office/drawing/2014/main" id="{471BEE3F-BE25-DBC3-0DF7-46A6E99BF6AE}"/>
              </a:ext>
            </a:extLst>
          </p:cNvPr>
          <p:cNvGrpSpPr/>
          <p:nvPr/>
        </p:nvGrpSpPr>
        <p:grpSpPr>
          <a:xfrm>
            <a:off x="230010" y="1111450"/>
            <a:ext cx="1800000" cy="2423566"/>
            <a:chOff x="230010" y="1111450"/>
            <a:chExt cx="1800000" cy="2423566"/>
          </a:xfrm>
        </p:grpSpPr>
        <p:sp>
          <p:nvSpPr>
            <p:cNvPr id="22" name="Rectangle 21">
              <a:extLst>
                <a:ext uri="{FF2B5EF4-FFF2-40B4-BE49-F238E27FC236}">
                  <a16:creationId xmlns:a16="http://schemas.microsoft.com/office/drawing/2014/main" id="{0A1C079F-5C8D-AAF3-D318-6F63BC459441}"/>
                </a:ext>
              </a:extLst>
            </p:cNvPr>
            <p:cNvSpPr/>
            <p:nvPr/>
          </p:nvSpPr>
          <p:spPr>
            <a:xfrm>
              <a:off x="230010" y="1111450"/>
              <a:ext cx="1800000" cy="2124000"/>
            </a:xfrm>
            <a:prstGeom prst="rect">
              <a:avLst/>
            </a:prstGeom>
            <a:solidFill>
              <a:srgbClr val="96BD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Ekberg et al </a:t>
              </a: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CAESAR study</a:t>
              </a:r>
            </a:p>
            <a:p>
              <a:pPr algn="ctr"/>
              <a:r>
                <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Calcineurin inhibitors (CNI) withdrawal</a:t>
              </a:r>
            </a:p>
            <a:p>
              <a:endParaRPr lang="en-US" sz="800" dirty="0">
                <a:solidFill>
                  <a:schemeClr val="tx1"/>
                </a:solidFill>
                <a:latin typeface="Helvetica Neue" panose="02000503000000020004"/>
                <a:ea typeface="Helvetica Neue" panose="02000503000000020004" pitchFamily="2" charset="0"/>
                <a:cs typeface="Helvetica Neue"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Low-dose and standard cyclosporine (</a:t>
              </a:r>
              <a:r>
                <a:rPr lang="en-US" sz="1000" dirty="0" err="1">
                  <a:solidFill>
                    <a:schemeClr val="tx1"/>
                  </a:solidFill>
                  <a:latin typeface="Helvetica Neue" panose="02000503000000020004"/>
                  <a:ea typeface="Helvetica Neue Medium" panose="02000503000000020004" pitchFamily="2" charset="0"/>
                  <a:cs typeface="Helvetica Neue Medium" panose="02000503000000020004" pitchFamily="2" charset="0"/>
                </a:rPr>
                <a:t>CsA</a:t>
              </a:r>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 showed similar glomerular filtration rate (GFR) rates and lower biopsy-proven acute rejection (BPAR) compared to CSA withdrawal group</a:t>
              </a:r>
              <a:r>
                <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rPr>
                <a:t>.</a:t>
              </a:r>
            </a:p>
          </p:txBody>
        </p:sp>
        <p:sp>
          <p:nvSpPr>
            <p:cNvPr id="47" name="Rectangle 46">
              <a:extLst>
                <a:ext uri="{FF2B5EF4-FFF2-40B4-BE49-F238E27FC236}">
                  <a16:creationId xmlns:a16="http://schemas.microsoft.com/office/drawing/2014/main" id="{AE804208-2EEE-406C-436C-6514B3053372}"/>
                </a:ext>
              </a:extLst>
            </p:cNvPr>
            <p:cNvSpPr/>
            <p:nvPr/>
          </p:nvSpPr>
          <p:spPr>
            <a:xfrm>
              <a:off x="770010" y="3196462"/>
              <a:ext cx="720000" cy="338554"/>
            </a:xfrm>
            <a:prstGeom prst="rect">
              <a:avLst/>
            </a:prstGeom>
          </p:spPr>
          <p:txBody>
            <a:bodyPr wrap="square" anchor="ctr">
              <a:spAutoFit/>
            </a:bodyPr>
            <a:lstStyle/>
            <a:p>
              <a:pPr lvl="0" algn="ctr"/>
              <a:r>
                <a:rPr lang="en-US" sz="1600" b="1" dirty="0">
                  <a:latin typeface="Open Sans" panose="020B0606030504020204"/>
                </a:rPr>
                <a:t>2007</a:t>
              </a:r>
              <a:endParaRPr lang="en-US" sz="1600" dirty="0">
                <a:latin typeface="Open Sans" panose="020B0606030504020204"/>
              </a:endParaRPr>
            </a:p>
          </p:txBody>
        </p:sp>
      </p:grpSp>
      <p:grpSp>
        <p:nvGrpSpPr>
          <p:cNvPr id="27" name="Group 26">
            <a:extLst>
              <a:ext uri="{FF2B5EF4-FFF2-40B4-BE49-F238E27FC236}">
                <a16:creationId xmlns:a16="http://schemas.microsoft.com/office/drawing/2014/main" id="{88B52711-E0D1-2427-40DB-8508ED456144}"/>
              </a:ext>
            </a:extLst>
          </p:cNvPr>
          <p:cNvGrpSpPr/>
          <p:nvPr/>
        </p:nvGrpSpPr>
        <p:grpSpPr>
          <a:xfrm>
            <a:off x="2596530" y="1095195"/>
            <a:ext cx="1800000" cy="2425406"/>
            <a:chOff x="2084557" y="1111450"/>
            <a:chExt cx="1800000" cy="2425406"/>
          </a:xfrm>
        </p:grpSpPr>
        <p:sp>
          <p:nvSpPr>
            <p:cNvPr id="24" name="Rectangle 23">
              <a:extLst>
                <a:ext uri="{FF2B5EF4-FFF2-40B4-BE49-F238E27FC236}">
                  <a16:creationId xmlns:a16="http://schemas.microsoft.com/office/drawing/2014/main" id="{A74AE5E1-31F4-766D-14EB-637261BC365C}"/>
                </a:ext>
              </a:extLst>
            </p:cNvPr>
            <p:cNvSpPr/>
            <p:nvPr/>
          </p:nvSpPr>
          <p:spPr>
            <a:xfrm>
              <a:off x="2084557" y="1111450"/>
              <a:ext cx="1800000" cy="2124000"/>
            </a:xfrm>
            <a:prstGeom prst="rect">
              <a:avLst/>
            </a:prstGeom>
            <a:solidFill>
              <a:srgbClr val="96BD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Gaston et al</a:t>
              </a: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OPTICEPT trial </a:t>
              </a:r>
            </a:p>
            <a:p>
              <a:pPr algn="ctr"/>
              <a:r>
                <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MMF and CNI-sparing</a:t>
              </a:r>
              <a:endParaRPr lang="en-US" sz="800" b="1"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endParaRPr lang="en-US" sz="8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endPar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Mycophenolate mofetil (MMF) in reduced CNI regimens resulted not inferior, low BPAR rates, and higher adverse events compared to standard therapy. </a:t>
              </a:r>
            </a:p>
          </p:txBody>
        </p:sp>
        <p:sp>
          <p:nvSpPr>
            <p:cNvPr id="50" name="Rectangle 49">
              <a:extLst>
                <a:ext uri="{FF2B5EF4-FFF2-40B4-BE49-F238E27FC236}">
                  <a16:creationId xmlns:a16="http://schemas.microsoft.com/office/drawing/2014/main" id="{2DA68F27-EF53-F9AF-ED1A-2428B16A2888}"/>
                </a:ext>
              </a:extLst>
            </p:cNvPr>
            <p:cNvSpPr/>
            <p:nvPr/>
          </p:nvSpPr>
          <p:spPr>
            <a:xfrm>
              <a:off x="2624557" y="3196462"/>
              <a:ext cx="720000" cy="340394"/>
            </a:xfrm>
            <a:prstGeom prst="rect">
              <a:avLst/>
            </a:prstGeom>
          </p:spPr>
          <p:txBody>
            <a:bodyPr wrap="square" anchor="ctr">
              <a:spAutoFit/>
            </a:bodyPr>
            <a:lstStyle/>
            <a:p>
              <a:pPr lvl="0" algn="ctr"/>
              <a:r>
                <a:rPr lang="en-US" sz="1600" b="1" dirty="0">
                  <a:latin typeface="Open Sans" panose="020B0606030504020204"/>
                </a:rPr>
                <a:t>2009</a:t>
              </a:r>
            </a:p>
          </p:txBody>
        </p:sp>
      </p:grpSp>
      <p:grpSp>
        <p:nvGrpSpPr>
          <p:cNvPr id="8" name="Group 7">
            <a:extLst>
              <a:ext uri="{FF2B5EF4-FFF2-40B4-BE49-F238E27FC236}">
                <a16:creationId xmlns:a16="http://schemas.microsoft.com/office/drawing/2014/main" id="{6334E517-DB3C-0611-B7A4-CC5BEDE9A84A}"/>
              </a:ext>
            </a:extLst>
          </p:cNvPr>
          <p:cNvGrpSpPr/>
          <p:nvPr/>
        </p:nvGrpSpPr>
        <p:grpSpPr>
          <a:xfrm>
            <a:off x="5009516" y="4189733"/>
            <a:ext cx="1800000" cy="2466404"/>
            <a:chOff x="6294507" y="4189733"/>
            <a:chExt cx="1800000" cy="2466404"/>
          </a:xfrm>
        </p:grpSpPr>
        <p:sp>
          <p:nvSpPr>
            <p:cNvPr id="78" name="Rectangle 77">
              <a:extLst>
                <a:ext uri="{FF2B5EF4-FFF2-40B4-BE49-F238E27FC236}">
                  <a16:creationId xmlns:a16="http://schemas.microsoft.com/office/drawing/2014/main" id="{795AA168-366D-E86D-2DD5-917E245A0B51}"/>
                </a:ext>
              </a:extLst>
            </p:cNvPr>
            <p:cNvSpPr/>
            <p:nvPr/>
          </p:nvSpPr>
          <p:spPr>
            <a:xfrm>
              <a:off x="6294507" y="4532137"/>
              <a:ext cx="1800000" cy="2124000"/>
            </a:xfrm>
            <a:prstGeom prst="rect">
              <a:avLst/>
            </a:prstGeom>
            <a:solidFill>
              <a:srgbClr val="2F4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rPr>
                <a:t>Budden et al</a:t>
              </a:r>
            </a:p>
            <a:p>
              <a:pPr algn="ctr"/>
              <a:endParaRPr lang="en-US" sz="8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rPr>
                <a:t>ZEUS study</a:t>
              </a:r>
            </a:p>
            <a:p>
              <a:pPr algn="ctr"/>
              <a:r>
                <a:rPr lang="en-US" sz="800" b="1" dirty="0" err="1">
                  <a:solidFill>
                    <a:schemeClr val="bg1"/>
                  </a:solidFill>
                  <a:latin typeface="Helvetica Neue" panose="02000503000000020004"/>
                  <a:ea typeface="Helvetica Neue" panose="02000503000000020004" pitchFamily="2" charset="0"/>
                  <a:cs typeface="Helvetica Neue" panose="02000503000000020004" pitchFamily="2" charset="0"/>
                </a:rPr>
                <a:t>Everolimus</a:t>
              </a:r>
              <a:r>
                <a:rPr lang="en-US" sz="800" b="1" dirty="0">
                  <a:solidFill>
                    <a:schemeClr val="bg1"/>
                  </a:solidFill>
                  <a:latin typeface="Helvetica Neue" panose="02000503000000020004"/>
                  <a:ea typeface="Helvetica Neue" panose="02000503000000020004" pitchFamily="2" charset="0"/>
                  <a:cs typeface="Helvetica Neue" panose="02000503000000020004" pitchFamily="2" charset="0"/>
                </a:rPr>
                <a:t> (EVR)-based with CNI withdrawal</a:t>
              </a:r>
            </a:p>
            <a:p>
              <a:endParaRPr lang="en-US" sz="800" dirty="0">
                <a:solidFill>
                  <a:schemeClr val="bg1"/>
                </a:solidFill>
                <a:latin typeface="Helvetica Neue" panose="02000503000000020004"/>
                <a:ea typeface="Helvetica Neue" panose="02000503000000020004" pitchFamily="2" charset="0"/>
                <a:cs typeface="Helvetica Neue" panose="02000503000000020004" pitchFamily="2" charset="0"/>
              </a:endParaRPr>
            </a:p>
            <a:p>
              <a:r>
                <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rPr>
                <a:t>CSA withdrawal to undergo EVR-based regimen improved GFR with higher BPAR, slightly increased urinary protein excretion, and lower hemoglobin concentrations. </a:t>
              </a:r>
            </a:p>
          </p:txBody>
        </p:sp>
        <p:sp>
          <p:nvSpPr>
            <p:cNvPr id="51" name="Rectangle 50">
              <a:extLst>
                <a:ext uri="{FF2B5EF4-FFF2-40B4-BE49-F238E27FC236}">
                  <a16:creationId xmlns:a16="http://schemas.microsoft.com/office/drawing/2014/main" id="{1F6F4FAE-04D6-1CD9-4981-219845348343}"/>
                </a:ext>
              </a:extLst>
            </p:cNvPr>
            <p:cNvSpPr/>
            <p:nvPr/>
          </p:nvSpPr>
          <p:spPr>
            <a:xfrm>
              <a:off x="6834507" y="4189733"/>
              <a:ext cx="720000" cy="338400"/>
            </a:xfrm>
            <a:prstGeom prst="rect">
              <a:avLst/>
            </a:prstGeom>
          </p:spPr>
          <p:txBody>
            <a:bodyPr wrap="square" anchor="ctr">
              <a:spAutoFit/>
            </a:bodyPr>
            <a:lstStyle/>
            <a:p>
              <a:pPr lvl="0" algn="ctr"/>
              <a:r>
                <a:rPr lang="en-US" sz="1600" b="1" dirty="0">
                  <a:latin typeface="Open Sans" panose="020B0606030504020204"/>
                </a:rPr>
                <a:t>2011</a:t>
              </a:r>
            </a:p>
          </p:txBody>
        </p:sp>
      </p:grpSp>
      <p:grpSp>
        <p:nvGrpSpPr>
          <p:cNvPr id="4" name="Group 3">
            <a:extLst>
              <a:ext uri="{FF2B5EF4-FFF2-40B4-BE49-F238E27FC236}">
                <a16:creationId xmlns:a16="http://schemas.microsoft.com/office/drawing/2014/main" id="{ADFA7D1D-DAD8-DE89-38C1-30969ED96227}"/>
              </a:ext>
            </a:extLst>
          </p:cNvPr>
          <p:cNvGrpSpPr/>
          <p:nvPr/>
        </p:nvGrpSpPr>
        <p:grpSpPr>
          <a:xfrm>
            <a:off x="2528972" y="4189579"/>
            <a:ext cx="1800000" cy="2466558"/>
            <a:chOff x="2529725" y="4189579"/>
            <a:chExt cx="1800000" cy="2466558"/>
          </a:xfrm>
        </p:grpSpPr>
        <p:sp>
          <p:nvSpPr>
            <p:cNvPr id="25" name="Rectangle 24">
              <a:extLst>
                <a:ext uri="{FF2B5EF4-FFF2-40B4-BE49-F238E27FC236}">
                  <a16:creationId xmlns:a16="http://schemas.microsoft.com/office/drawing/2014/main" id="{B066B51F-6CE0-7790-793D-50A3A9C132EB}"/>
                </a:ext>
              </a:extLst>
            </p:cNvPr>
            <p:cNvSpPr/>
            <p:nvPr/>
          </p:nvSpPr>
          <p:spPr>
            <a:xfrm>
              <a:off x="2529725" y="4532137"/>
              <a:ext cx="1800000" cy="2124000"/>
            </a:xfrm>
            <a:prstGeom prst="rect">
              <a:avLst/>
            </a:prstGeom>
            <a:solidFill>
              <a:srgbClr val="83B5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err="1">
                  <a:solidFill>
                    <a:schemeClr val="tx1"/>
                  </a:solidFill>
                  <a:latin typeface="Helvetica Neue" panose="02000503000000020004"/>
                  <a:ea typeface="Helvetica Neue" panose="02000503000000020004" pitchFamily="2" charset="0"/>
                  <a:cs typeface="Helvetica Neue" panose="02000503000000020004" pitchFamily="2" charset="0"/>
                </a:rPr>
                <a:t>Schena</a:t>
              </a:r>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 et al</a:t>
              </a:r>
            </a:p>
            <a:p>
              <a:endParaRPr lang="en-US" sz="800"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CONVERT trial</a:t>
              </a:r>
            </a:p>
            <a:p>
              <a:pPr algn="ctr"/>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Conversion from CNI to SRL </a:t>
              </a:r>
            </a:p>
            <a:p>
              <a:endPar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endParaRPr>
            </a:p>
            <a:p>
              <a:endPar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In selected cases, sirolimus (SRL) conversion had excellent patient and graft survival and no difference in </a:t>
              </a:r>
              <a:r>
                <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rPr>
                <a:t>biopsy-confirmed acute rejection (BCAR)</a:t>
              </a:r>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 compared with CNI. </a:t>
              </a:r>
            </a:p>
          </p:txBody>
        </p:sp>
        <p:sp>
          <p:nvSpPr>
            <p:cNvPr id="101" name="Rectangle 100">
              <a:extLst>
                <a:ext uri="{FF2B5EF4-FFF2-40B4-BE49-F238E27FC236}">
                  <a16:creationId xmlns:a16="http://schemas.microsoft.com/office/drawing/2014/main" id="{6B9A9F11-020E-4954-93AB-CFC1E4C62A1F}"/>
                </a:ext>
              </a:extLst>
            </p:cNvPr>
            <p:cNvSpPr/>
            <p:nvPr/>
          </p:nvSpPr>
          <p:spPr>
            <a:xfrm>
              <a:off x="3069725" y="4189579"/>
              <a:ext cx="720000" cy="338554"/>
            </a:xfrm>
            <a:prstGeom prst="rect">
              <a:avLst/>
            </a:prstGeom>
          </p:spPr>
          <p:txBody>
            <a:bodyPr wrap="square" anchor="ctr">
              <a:spAutoFit/>
            </a:bodyPr>
            <a:lstStyle/>
            <a:p>
              <a:pPr lvl="0" algn="ctr"/>
              <a:r>
                <a:rPr lang="en-US" sz="1600" b="1" dirty="0">
                  <a:latin typeface="Open Sans" panose="020B0606030504020204"/>
                </a:rPr>
                <a:t>2009</a:t>
              </a:r>
            </a:p>
          </p:txBody>
        </p:sp>
      </p:grpSp>
      <p:grpSp>
        <p:nvGrpSpPr>
          <p:cNvPr id="2" name="Group 1">
            <a:extLst>
              <a:ext uri="{FF2B5EF4-FFF2-40B4-BE49-F238E27FC236}">
                <a16:creationId xmlns:a16="http://schemas.microsoft.com/office/drawing/2014/main" id="{A63EDA94-A767-E7E5-5B83-FEC8FB0A1D22}"/>
              </a:ext>
            </a:extLst>
          </p:cNvPr>
          <p:cNvGrpSpPr/>
          <p:nvPr/>
        </p:nvGrpSpPr>
        <p:grpSpPr>
          <a:xfrm>
            <a:off x="325696" y="4187739"/>
            <a:ext cx="1800000" cy="2468398"/>
            <a:chOff x="647334" y="4187739"/>
            <a:chExt cx="1800000" cy="2468398"/>
          </a:xfrm>
        </p:grpSpPr>
        <p:sp>
          <p:nvSpPr>
            <p:cNvPr id="23" name="Rectangle 22">
              <a:extLst>
                <a:ext uri="{FF2B5EF4-FFF2-40B4-BE49-F238E27FC236}">
                  <a16:creationId xmlns:a16="http://schemas.microsoft.com/office/drawing/2014/main" id="{A4532C8E-B680-323C-AB23-C0484FC787F4}"/>
                </a:ext>
              </a:extLst>
            </p:cNvPr>
            <p:cNvSpPr/>
            <p:nvPr/>
          </p:nvSpPr>
          <p:spPr>
            <a:xfrm>
              <a:off x="647334" y="4532137"/>
              <a:ext cx="1800000" cy="2124000"/>
            </a:xfrm>
            <a:prstGeom prst="rect">
              <a:avLst/>
            </a:prstGeom>
            <a:solidFill>
              <a:srgbClr val="96BD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Ekberg et al </a:t>
              </a:r>
            </a:p>
            <a:p>
              <a:pPr algn="ct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ELITE SYMPHONY</a:t>
              </a:r>
            </a:p>
            <a:p>
              <a:pPr algn="ctr"/>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Reduced exposure to CNI</a:t>
              </a:r>
            </a:p>
            <a:p>
              <a:endParaRPr lang="en-US" sz="800" b="1"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endParaRPr lang="en-US" sz="800" b="1"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Low-dose </a:t>
              </a:r>
              <a:r>
                <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rPr>
                <a:t>tacrolimus (</a:t>
              </a:r>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TAC) patients had higher GFR, lower BPAR and increased allograft survival rates compared to other groups.</a:t>
              </a:r>
            </a:p>
          </p:txBody>
        </p:sp>
        <p:sp>
          <p:nvSpPr>
            <p:cNvPr id="19" name="Rectangle 18">
              <a:extLst>
                <a:ext uri="{FF2B5EF4-FFF2-40B4-BE49-F238E27FC236}">
                  <a16:creationId xmlns:a16="http://schemas.microsoft.com/office/drawing/2014/main" id="{B39698BE-E47F-6918-867B-87D220FC77CF}"/>
                </a:ext>
              </a:extLst>
            </p:cNvPr>
            <p:cNvSpPr/>
            <p:nvPr/>
          </p:nvSpPr>
          <p:spPr>
            <a:xfrm>
              <a:off x="1182034" y="4187739"/>
              <a:ext cx="720000" cy="340394"/>
            </a:xfrm>
            <a:prstGeom prst="rect">
              <a:avLst/>
            </a:prstGeom>
          </p:spPr>
          <p:txBody>
            <a:bodyPr wrap="square" anchor="ctr">
              <a:spAutoFit/>
            </a:bodyPr>
            <a:lstStyle/>
            <a:p>
              <a:pPr lvl="0" algn="ctr"/>
              <a:r>
                <a:rPr lang="en-US" sz="1600" b="1" dirty="0">
                  <a:latin typeface="Open Sans" panose="020B0606030504020204"/>
                </a:rPr>
                <a:t>2007</a:t>
              </a:r>
            </a:p>
          </p:txBody>
        </p:sp>
      </p:grpSp>
      <p:grpSp>
        <p:nvGrpSpPr>
          <p:cNvPr id="9" name="Group 8">
            <a:extLst>
              <a:ext uri="{FF2B5EF4-FFF2-40B4-BE49-F238E27FC236}">
                <a16:creationId xmlns:a16="http://schemas.microsoft.com/office/drawing/2014/main" id="{48F64876-5118-5255-718F-7BF1AF2A72B8}"/>
              </a:ext>
            </a:extLst>
          </p:cNvPr>
          <p:cNvGrpSpPr/>
          <p:nvPr/>
        </p:nvGrpSpPr>
        <p:grpSpPr>
          <a:xfrm>
            <a:off x="7450614" y="4185071"/>
            <a:ext cx="1800000" cy="2466558"/>
            <a:chOff x="8176898" y="4189579"/>
            <a:chExt cx="1800000" cy="2466558"/>
          </a:xfrm>
        </p:grpSpPr>
        <p:sp>
          <p:nvSpPr>
            <p:cNvPr id="1038" name="Rectangle 1037">
              <a:extLst>
                <a:ext uri="{FF2B5EF4-FFF2-40B4-BE49-F238E27FC236}">
                  <a16:creationId xmlns:a16="http://schemas.microsoft.com/office/drawing/2014/main" id="{6D5FFB04-10B8-7AE4-AA3C-28018F2A73DA}"/>
                </a:ext>
              </a:extLst>
            </p:cNvPr>
            <p:cNvSpPr/>
            <p:nvPr/>
          </p:nvSpPr>
          <p:spPr>
            <a:xfrm>
              <a:off x="8716898" y="4189579"/>
              <a:ext cx="720000" cy="338554"/>
            </a:xfrm>
            <a:prstGeom prst="rect">
              <a:avLst/>
            </a:prstGeom>
          </p:spPr>
          <p:txBody>
            <a:bodyPr wrap="square" anchor="ctr">
              <a:spAutoFit/>
            </a:bodyPr>
            <a:lstStyle/>
            <a:p>
              <a:pPr lvl="0" algn="ctr"/>
              <a:r>
                <a:rPr lang="en-US" sz="1600" b="1" dirty="0">
                  <a:latin typeface="Open Sans" panose="020B0606030504020204"/>
                </a:rPr>
                <a:t>2014</a:t>
              </a:r>
            </a:p>
          </p:txBody>
        </p:sp>
        <p:sp>
          <p:nvSpPr>
            <p:cNvPr id="105" name="Rectangle 104">
              <a:extLst>
                <a:ext uri="{FF2B5EF4-FFF2-40B4-BE49-F238E27FC236}">
                  <a16:creationId xmlns:a16="http://schemas.microsoft.com/office/drawing/2014/main" id="{56834962-152C-7CB8-C9D0-A0460B411F02}"/>
                </a:ext>
              </a:extLst>
            </p:cNvPr>
            <p:cNvSpPr/>
            <p:nvPr/>
          </p:nvSpPr>
          <p:spPr>
            <a:xfrm>
              <a:off x="8176898" y="4532137"/>
              <a:ext cx="1800000" cy="2124000"/>
            </a:xfrm>
            <a:prstGeom prst="rect">
              <a:avLst/>
            </a:prstGeom>
            <a:solidFill>
              <a:srgbClr val="2F4858"/>
            </a:solidFill>
            <a:ln>
              <a:noFill/>
            </a:ln>
          </p:spPr>
          <p:style>
            <a:lnRef idx="1">
              <a:schemeClr val="accent2"/>
            </a:lnRef>
            <a:fillRef idx="2">
              <a:schemeClr val="accent2"/>
            </a:fillRef>
            <a:effectRef idx="1">
              <a:schemeClr val="accent2"/>
            </a:effectRef>
            <a:fontRef idx="minor">
              <a:schemeClr val="dk1"/>
            </a:fontRef>
          </p:style>
          <p:txBody>
            <a:bodyPr rtlCol="0" anchor="t" anchorCtr="0"/>
            <a:lstStyle/>
            <a:p>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Chadban et al </a:t>
              </a:r>
            </a:p>
            <a:p>
              <a:pPr algn="ctr" rtl="0">
                <a:spcBef>
                  <a:spcPts val="0"/>
                </a:spcBef>
                <a:spcAft>
                  <a:spcPts val="0"/>
                </a:spcAft>
              </a:pPr>
              <a:endPar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endParaRPr>
            </a:p>
            <a:p>
              <a:pPr algn="ctr" rtl="0">
                <a:spcBef>
                  <a:spcPts val="0"/>
                </a:spcBef>
                <a:spcAft>
                  <a:spcPts val="0"/>
                </a:spcAft>
              </a:pPr>
              <a:r>
                <a:rPr lang="en-US" sz="12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SOCRATES</a:t>
              </a:r>
            </a:p>
            <a:p>
              <a:pPr algn="ctr" rtl="0">
                <a:spcBef>
                  <a:spcPts val="0"/>
                </a:spcBef>
                <a:spcAft>
                  <a:spcPts val="0"/>
                </a:spcAft>
              </a:pPr>
              <a:r>
                <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EVR after steroid or CSA withdrawal</a:t>
              </a:r>
            </a:p>
            <a:p>
              <a:pPr rtl="0">
                <a:spcBef>
                  <a:spcPts val="0"/>
                </a:spcBef>
                <a:spcAft>
                  <a:spcPts val="0"/>
                </a:spcAft>
              </a:pPr>
              <a:endParaRPr lang="en-US" sz="800" b="0" dirty="0">
                <a:solidFill>
                  <a:schemeClr val="bg1"/>
                </a:solidFill>
                <a:effectLst/>
                <a:latin typeface="Helvetica Neue" panose="02000503000000020004"/>
                <a:ea typeface="Helvetica Neue" panose="02000503000000020004" pitchFamily="2" charset="0"/>
                <a:cs typeface="Helvetica Neue" panose="02000503000000020004" pitchFamily="2" charset="0"/>
              </a:endParaRPr>
            </a:p>
            <a:p>
              <a:pPr rtl="0">
                <a:spcBef>
                  <a:spcPts val="0"/>
                </a:spcBef>
                <a:spcAft>
                  <a:spcPts val="0"/>
                </a:spcAft>
              </a:pP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Noninferiority in eGFR, but higher trend towards composite treatment failure (BPAR, graft loss, death, loss to follow-up). </a:t>
              </a:r>
            </a:p>
          </p:txBody>
        </p:sp>
      </p:grpSp>
      <p:grpSp>
        <p:nvGrpSpPr>
          <p:cNvPr id="13" name="Group 12">
            <a:extLst>
              <a:ext uri="{FF2B5EF4-FFF2-40B4-BE49-F238E27FC236}">
                <a16:creationId xmlns:a16="http://schemas.microsoft.com/office/drawing/2014/main" id="{F6B9F65D-AE37-0C4C-C078-D9F10B402AA8}"/>
              </a:ext>
            </a:extLst>
          </p:cNvPr>
          <p:cNvGrpSpPr/>
          <p:nvPr/>
        </p:nvGrpSpPr>
        <p:grpSpPr>
          <a:xfrm>
            <a:off x="7481773" y="1111450"/>
            <a:ext cx="1800000" cy="2425406"/>
            <a:chOff x="7642935" y="1111450"/>
            <a:chExt cx="1800000" cy="2425406"/>
          </a:xfrm>
        </p:grpSpPr>
        <p:sp>
          <p:nvSpPr>
            <p:cNvPr id="1059" name="Rectangle 1058">
              <a:extLst>
                <a:ext uri="{FF2B5EF4-FFF2-40B4-BE49-F238E27FC236}">
                  <a16:creationId xmlns:a16="http://schemas.microsoft.com/office/drawing/2014/main" id="{22D3C0D7-5934-8DFD-A455-B597D912C7DB}"/>
                </a:ext>
              </a:extLst>
            </p:cNvPr>
            <p:cNvSpPr/>
            <p:nvPr/>
          </p:nvSpPr>
          <p:spPr>
            <a:xfrm>
              <a:off x="7642935" y="1111450"/>
              <a:ext cx="1800000" cy="2124000"/>
            </a:xfrm>
            <a:prstGeom prst="rect">
              <a:avLst/>
            </a:prstGeom>
            <a:solidFill>
              <a:srgbClr val="83B5D1"/>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r>
                <a:rPr lang="en-US" sz="800" b="1" u="none" strike="noStrike" dirty="0" err="1">
                  <a:solidFill>
                    <a:schemeClr val="tx1"/>
                  </a:solidFill>
                  <a:effectLst/>
                  <a:latin typeface="Helvetica Neue" panose="02000503000000020004"/>
                  <a:ea typeface="Helvetica Neue Condensed" panose="02000503000000020004" pitchFamily="2" charset="0"/>
                  <a:cs typeface="Helvetica Neue Condensed" panose="02000503000000020004" pitchFamily="2" charset="0"/>
                </a:rPr>
                <a:t>Flechner</a:t>
              </a:r>
              <a:r>
                <a:rPr lang="en-US" sz="800" b="1" u="none" strike="noStrike" dirty="0">
                  <a:solidFill>
                    <a:schemeClr val="tx1"/>
                  </a:solidFill>
                  <a:effectLst/>
                  <a:latin typeface="Helvetica Neue" panose="02000503000000020004"/>
                  <a:ea typeface="Helvetica Neue Condensed" panose="02000503000000020004" pitchFamily="2" charset="0"/>
                  <a:cs typeface="Helvetica Neue Condensed" panose="02000503000000020004" pitchFamily="2" charset="0"/>
                </a:rPr>
                <a:t> et al</a:t>
              </a:r>
            </a:p>
            <a:p>
              <a:pPr algn="ctr"/>
              <a:endParaRPr lang="en-US" sz="800" b="1" u="none" strike="noStrike" dirty="0">
                <a:solidFill>
                  <a:schemeClr val="tx1"/>
                </a:solidFill>
                <a:effectLst/>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u="none" strike="noStrike" dirty="0">
                  <a:solidFill>
                    <a:schemeClr val="tx1"/>
                  </a:solidFill>
                  <a:effectLst/>
                  <a:latin typeface="Helvetica Neue" panose="02000503000000020004"/>
                  <a:ea typeface="Helvetica Neue Condensed" panose="02000503000000020004" pitchFamily="2" charset="0"/>
                  <a:cs typeface="Helvetica Neue Condensed" panose="02000503000000020004" pitchFamily="2" charset="0"/>
                </a:rPr>
                <a:t>ORION study</a:t>
              </a:r>
            </a:p>
            <a:p>
              <a:pPr algn="ctr"/>
              <a:r>
                <a:rPr lang="en-US" sz="800" b="1" i="0" u="none" strike="noStrike" dirty="0">
                  <a:solidFill>
                    <a:schemeClr val="tx1"/>
                  </a:solidFill>
                  <a:effectLst/>
                  <a:latin typeface="Helvetica Neue" panose="02000503000000020004"/>
                  <a:ea typeface="Helvetica Neue" panose="02000503000000020004" pitchFamily="2" charset="0"/>
                  <a:cs typeface="Helvetica Neue" panose="02000503000000020004" pitchFamily="2" charset="0"/>
                </a:rPr>
                <a:t> Two SRL-based regimens vs TAC/ MMF</a:t>
              </a:r>
              <a:endParaRPr lang="en-US" sz="900" b="1" i="0" u="none" strike="noStrike" dirty="0">
                <a:solidFill>
                  <a:schemeClr val="tx1"/>
                </a:solidFill>
                <a:effectLst/>
                <a:latin typeface="Helvetica Neue" panose="02000503000000020004"/>
                <a:ea typeface="Helvetica Neue" panose="02000503000000020004" pitchFamily="2" charset="0"/>
                <a:cs typeface="Helvetica Neue" panose="02000503000000020004" pitchFamily="2" charset="0"/>
              </a:endParaRPr>
            </a:p>
            <a:p>
              <a:endParaRPr lang="en-US" sz="8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endParaRPr>
            </a:p>
            <a:p>
              <a:r>
                <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rPr>
                <a:t>The SRL-based regimens showed similar estimated GFR (eGFR), higher</a:t>
              </a:r>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 </a:t>
              </a:r>
              <a:r>
                <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rPr>
                <a:t>BCAR rates at one year follow up, delayed wound healing and hyperlipidemia. </a:t>
              </a:r>
            </a:p>
          </p:txBody>
        </p:sp>
        <p:sp>
          <p:nvSpPr>
            <p:cNvPr id="1061" name="Rectangle 1060">
              <a:extLst>
                <a:ext uri="{FF2B5EF4-FFF2-40B4-BE49-F238E27FC236}">
                  <a16:creationId xmlns:a16="http://schemas.microsoft.com/office/drawing/2014/main" id="{14E391CF-AA44-1F8A-7FE0-CE0D3B0E39C6}"/>
                </a:ext>
              </a:extLst>
            </p:cNvPr>
            <p:cNvSpPr/>
            <p:nvPr/>
          </p:nvSpPr>
          <p:spPr>
            <a:xfrm>
              <a:off x="8188198" y="3196462"/>
              <a:ext cx="720000" cy="340394"/>
            </a:xfrm>
            <a:prstGeom prst="rect">
              <a:avLst/>
            </a:prstGeom>
          </p:spPr>
          <p:txBody>
            <a:bodyPr wrap="square" anchor="ctr">
              <a:spAutoFit/>
            </a:bodyPr>
            <a:lstStyle/>
            <a:p>
              <a:pPr lvl="0" algn="ctr"/>
              <a:r>
                <a:rPr lang="en-US" sz="1600" b="1" dirty="0">
                  <a:latin typeface="Open Sans" panose="020B0606030504020204"/>
                </a:rPr>
                <a:t>2012</a:t>
              </a:r>
            </a:p>
          </p:txBody>
        </p:sp>
      </p:grpSp>
      <p:cxnSp>
        <p:nvCxnSpPr>
          <p:cNvPr id="17" name="Straight Arrow Connector 16">
            <a:extLst>
              <a:ext uri="{FF2B5EF4-FFF2-40B4-BE49-F238E27FC236}">
                <a16:creationId xmlns:a16="http://schemas.microsoft.com/office/drawing/2014/main" id="{5788CD6E-E9F9-BFF3-4434-FC977ABB8742}"/>
              </a:ext>
            </a:extLst>
          </p:cNvPr>
          <p:cNvCxnSpPr>
            <a:cxnSpLocks/>
          </p:cNvCxnSpPr>
          <p:nvPr/>
        </p:nvCxnSpPr>
        <p:spPr>
          <a:xfrm flipV="1">
            <a:off x="208550" y="3836206"/>
            <a:ext cx="11880000" cy="58241"/>
          </a:xfrm>
          <a:prstGeom prst="straightConnector1">
            <a:avLst/>
          </a:prstGeom>
          <a:ln w="85725">
            <a:solidFill>
              <a:srgbClr val="7F557D"/>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7214CCC8-E0EB-F56F-DB29-797038644F0F}"/>
              </a:ext>
            </a:extLst>
          </p:cNvPr>
          <p:cNvGrpSpPr/>
          <p:nvPr/>
        </p:nvGrpSpPr>
        <p:grpSpPr>
          <a:xfrm>
            <a:off x="9694011" y="1111450"/>
            <a:ext cx="1800000" cy="2423566"/>
            <a:chOff x="9502743" y="1111450"/>
            <a:chExt cx="1800000" cy="2423566"/>
          </a:xfrm>
        </p:grpSpPr>
        <p:sp>
          <p:nvSpPr>
            <p:cNvPr id="1029" name="Rectangle 1028">
              <a:extLst>
                <a:ext uri="{FF2B5EF4-FFF2-40B4-BE49-F238E27FC236}">
                  <a16:creationId xmlns:a16="http://schemas.microsoft.com/office/drawing/2014/main" id="{078E18FB-9E34-8384-1FCE-8CC6DE99033F}"/>
                </a:ext>
              </a:extLst>
            </p:cNvPr>
            <p:cNvSpPr/>
            <p:nvPr/>
          </p:nvSpPr>
          <p:spPr>
            <a:xfrm>
              <a:off x="10042743" y="3196462"/>
              <a:ext cx="720000" cy="338554"/>
            </a:xfrm>
            <a:prstGeom prst="rect">
              <a:avLst/>
            </a:prstGeom>
          </p:spPr>
          <p:txBody>
            <a:bodyPr wrap="square" anchor="ctr">
              <a:spAutoFit/>
            </a:bodyPr>
            <a:lstStyle/>
            <a:p>
              <a:pPr lvl="0" algn="ctr"/>
              <a:r>
                <a:rPr lang="en-US" sz="1600" b="1" dirty="0">
                  <a:latin typeface="Open Sans" panose="020B0606030504020204"/>
                </a:rPr>
                <a:t>2017</a:t>
              </a:r>
            </a:p>
          </p:txBody>
        </p:sp>
        <p:sp>
          <p:nvSpPr>
            <p:cNvPr id="126" name="Rectangle 125">
              <a:extLst>
                <a:ext uri="{FF2B5EF4-FFF2-40B4-BE49-F238E27FC236}">
                  <a16:creationId xmlns:a16="http://schemas.microsoft.com/office/drawing/2014/main" id="{CF358BFC-3A00-82F9-2452-ACBF1332CA91}"/>
                </a:ext>
              </a:extLst>
            </p:cNvPr>
            <p:cNvSpPr/>
            <p:nvPr/>
          </p:nvSpPr>
          <p:spPr>
            <a:xfrm>
              <a:off x="9502743" y="1111450"/>
              <a:ext cx="1800000" cy="2124000"/>
            </a:xfrm>
            <a:prstGeom prst="rect">
              <a:avLst/>
            </a:prstGeom>
            <a:solidFill>
              <a:srgbClr val="2F4858"/>
            </a:solidFill>
            <a:ln>
              <a:noFill/>
            </a:ln>
          </p:spPr>
          <p:style>
            <a:lnRef idx="1">
              <a:schemeClr val="accent6"/>
            </a:lnRef>
            <a:fillRef idx="2">
              <a:schemeClr val="accent6"/>
            </a:fillRef>
            <a:effectRef idx="1">
              <a:schemeClr val="accent6"/>
            </a:effectRef>
            <a:fontRef idx="minor">
              <a:schemeClr val="dk1"/>
            </a:fontRef>
          </p:style>
          <p:txBody>
            <a:bodyPr rtlCol="0" anchor="t" anchorCtr="0"/>
            <a:lstStyle/>
            <a:p>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de </a:t>
              </a:r>
              <a:r>
                <a:rPr lang="en-US" sz="800" b="1" u="none" strike="noStrike" dirty="0" err="1">
                  <a:solidFill>
                    <a:schemeClr val="bg1"/>
                  </a:solidFill>
                  <a:effectLst/>
                  <a:latin typeface="Helvetica Neue" panose="02000503000000020004"/>
                  <a:ea typeface="Helvetica Neue" panose="02000503000000020004" pitchFamily="2" charset="0"/>
                  <a:cs typeface="Helvetica Neue" panose="02000503000000020004" pitchFamily="2" charset="0"/>
                </a:rPr>
                <a:t>Fijter</a:t>
              </a:r>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 et al</a:t>
              </a:r>
            </a:p>
            <a:p>
              <a:pPr algn="ctr"/>
              <a:endPar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ELEVATE Trial</a:t>
              </a:r>
            </a:p>
            <a:p>
              <a:pPr algn="ctr"/>
              <a:r>
                <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EVR conversion vs CNI therapy</a:t>
              </a:r>
            </a:p>
            <a:p>
              <a:pPr rtl="0">
                <a:spcBef>
                  <a:spcPts val="0"/>
                </a:spcBef>
                <a:spcAft>
                  <a:spcPts val="0"/>
                </a:spcAft>
              </a:pPr>
              <a:endParaRPr lang="en-US" sz="800" b="1" dirty="0">
                <a:solidFill>
                  <a:schemeClr val="bg1"/>
                </a:solidFill>
                <a:latin typeface="Helvetica Neue" panose="02000503000000020004"/>
                <a:ea typeface="Helvetica Neue Medium" panose="02000503000000020004" pitchFamily="2" charset="0"/>
                <a:cs typeface="Helvetica Neue Medium" panose="02000503000000020004" pitchFamily="2" charset="0"/>
              </a:endParaRPr>
            </a:p>
            <a:p>
              <a:pPr rtl="0">
                <a:spcBef>
                  <a:spcPts val="0"/>
                </a:spcBef>
                <a:spcAft>
                  <a:spcPts val="0"/>
                </a:spcAft>
              </a:pPr>
              <a:endPar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endParaRPr>
            </a:p>
            <a:p>
              <a:pPr rtl="0">
                <a:spcBef>
                  <a:spcPts val="0"/>
                </a:spcBef>
                <a:spcAft>
                  <a:spcPts val="0"/>
                </a:spcAft>
              </a:pP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EVR conversion showed no difference in eGFR after 1 year. However, higher BPAR rates compared to TAC group. .</a:t>
              </a:r>
            </a:p>
          </p:txBody>
        </p:sp>
      </p:grpSp>
      <p:grpSp>
        <p:nvGrpSpPr>
          <p:cNvPr id="10" name="Group 9">
            <a:extLst>
              <a:ext uri="{FF2B5EF4-FFF2-40B4-BE49-F238E27FC236}">
                <a16:creationId xmlns:a16="http://schemas.microsoft.com/office/drawing/2014/main" id="{89C4251E-4FEB-E459-8F91-3B2B67245C32}"/>
              </a:ext>
            </a:extLst>
          </p:cNvPr>
          <p:cNvGrpSpPr/>
          <p:nvPr/>
        </p:nvGrpSpPr>
        <p:grpSpPr>
          <a:xfrm>
            <a:off x="9779030" y="4148038"/>
            <a:ext cx="1800000" cy="2466558"/>
            <a:chOff x="10059288" y="4189579"/>
            <a:chExt cx="1800000" cy="2466558"/>
          </a:xfrm>
        </p:grpSpPr>
        <p:sp>
          <p:nvSpPr>
            <p:cNvPr id="1083" name="Rectangle 1082">
              <a:extLst>
                <a:ext uri="{FF2B5EF4-FFF2-40B4-BE49-F238E27FC236}">
                  <a16:creationId xmlns:a16="http://schemas.microsoft.com/office/drawing/2014/main" id="{56FBC448-FD32-450E-FCD1-5174235A0378}"/>
                </a:ext>
              </a:extLst>
            </p:cNvPr>
            <p:cNvSpPr/>
            <p:nvPr/>
          </p:nvSpPr>
          <p:spPr>
            <a:xfrm>
              <a:off x="10059288" y="4532137"/>
              <a:ext cx="1800000" cy="2124000"/>
            </a:xfrm>
            <a:prstGeom prst="rect">
              <a:avLst/>
            </a:prstGeom>
            <a:solidFill>
              <a:srgbClr val="2F4858"/>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t" anchorCtr="0"/>
            <a:lstStyle/>
            <a:p>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de </a:t>
              </a:r>
              <a:r>
                <a:rPr lang="en-US" sz="800" b="1" u="none" strike="noStrike" dirty="0" err="1">
                  <a:solidFill>
                    <a:schemeClr val="bg1"/>
                  </a:solidFill>
                  <a:effectLst/>
                  <a:latin typeface="Helvetica Neue" panose="02000503000000020004"/>
                  <a:ea typeface="Helvetica Neue" panose="02000503000000020004" pitchFamily="2" charset="0"/>
                  <a:cs typeface="Helvetica Neue" panose="02000503000000020004" pitchFamily="2" charset="0"/>
                </a:rPr>
                <a:t>Fijter</a:t>
              </a:r>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 et al</a:t>
              </a:r>
            </a:p>
            <a:p>
              <a:pPr algn="ctr"/>
              <a:endPar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TRANSFORM study</a:t>
              </a:r>
            </a:p>
            <a:p>
              <a:pPr algn="ctr"/>
              <a:r>
                <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EVR with reduced CNI therapy noninferiority study</a:t>
              </a:r>
            </a:p>
            <a:p>
              <a:pPr rtl="0">
                <a:spcBef>
                  <a:spcPts val="0"/>
                </a:spcBef>
                <a:spcAft>
                  <a:spcPts val="0"/>
                </a:spcAft>
              </a:pPr>
              <a:endParaRPr lang="en-US" sz="800" b="1" dirty="0">
                <a:solidFill>
                  <a:schemeClr val="bg1"/>
                </a:solidFill>
                <a:latin typeface="Helvetica Neue" panose="02000503000000020004"/>
                <a:ea typeface="Helvetica Neue Medium" panose="02000503000000020004" pitchFamily="2" charset="0"/>
                <a:cs typeface="Helvetica Neue Medium" panose="02000503000000020004" pitchFamily="2" charset="0"/>
              </a:endParaRPr>
            </a:p>
            <a:p>
              <a:pPr rtl="0">
                <a:spcBef>
                  <a:spcPts val="0"/>
                </a:spcBef>
                <a:spcAft>
                  <a:spcPts val="0"/>
                </a:spcAft>
              </a:pP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EVR + </a:t>
              </a:r>
              <a:r>
                <a:rPr lang="en-US" sz="1000" u="none" strike="noStrike" dirty="0" err="1">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rCNI</a:t>
              </a: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 </a:t>
              </a:r>
              <a:r>
                <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rPr>
                <a:t>was non inferior in eGFR and BPAR endpoints.</a:t>
              </a: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 Also, de novo DSA and viral infections were lower compared to standard regimen after 24 months follow up. </a:t>
              </a:r>
            </a:p>
          </p:txBody>
        </p:sp>
        <p:sp>
          <p:nvSpPr>
            <p:cNvPr id="1089" name="Rectangle 1088">
              <a:extLst>
                <a:ext uri="{FF2B5EF4-FFF2-40B4-BE49-F238E27FC236}">
                  <a16:creationId xmlns:a16="http://schemas.microsoft.com/office/drawing/2014/main" id="{170F29C6-057C-598A-4B47-D51C74F50EBB}"/>
                </a:ext>
              </a:extLst>
            </p:cNvPr>
            <p:cNvSpPr/>
            <p:nvPr/>
          </p:nvSpPr>
          <p:spPr>
            <a:xfrm>
              <a:off x="10599288" y="4189579"/>
              <a:ext cx="720000" cy="338554"/>
            </a:xfrm>
            <a:prstGeom prst="rect">
              <a:avLst/>
            </a:prstGeom>
          </p:spPr>
          <p:txBody>
            <a:bodyPr wrap="square" anchor="ctr">
              <a:spAutoFit/>
            </a:bodyPr>
            <a:lstStyle/>
            <a:p>
              <a:pPr lvl="0" algn="ctr"/>
              <a:r>
                <a:rPr lang="en-US" sz="1600" b="1" dirty="0">
                  <a:latin typeface="Open Sans" panose="020B0606030504020204"/>
                  <a:ea typeface="Open Sans" panose="020B0606030504020204" pitchFamily="34" charset="0"/>
                  <a:cs typeface="Open Sans" panose="020B0606030504020204" pitchFamily="34" charset="0"/>
                </a:rPr>
                <a:t>2019</a:t>
              </a:r>
              <a:endParaRPr lang="en-US" sz="1600" dirty="0">
                <a:latin typeface="Open Sans" panose="020B0606030504020204"/>
              </a:endParaRPr>
            </a:p>
          </p:txBody>
        </p:sp>
      </p:grpSp>
      <p:sp>
        <p:nvSpPr>
          <p:cNvPr id="12" name="TextBox 11">
            <a:extLst>
              <a:ext uri="{FF2B5EF4-FFF2-40B4-BE49-F238E27FC236}">
                <a16:creationId xmlns:a16="http://schemas.microsoft.com/office/drawing/2014/main" id="{359DD6CD-5AB6-C1A4-5632-F40DF2635282}"/>
              </a:ext>
            </a:extLst>
          </p:cNvPr>
          <p:cNvSpPr txBox="1"/>
          <p:nvPr/>
        </p:nvSpPr>
        <p:spPr>
          <a:xfrm>
            <a:off x="6947555" y="3412503"/>
            <a:ext cx="184731" cy="369332"/>
          </a:xfrm>
          <a:prstGeom prst="rect">
            <a:avLst/>
          </a:prstGeom>
          <a:noFill/>
        </p:spPr>
        <p:txBody>
          <a:bodyPr wrap="none" rtlCol="0">
            <a:spAutoFit/>
          </a:bodyPr>
          <a:lstStyle/>
          <a:p>
            <a:endParaRPr lang="en-US" dirty="0"/>
          </a:p>
        </p:txBody>
      </p:sp>
      <p:cxnSp>
        <p:nvCxnSpPr>
          <p:cNvPr id="115" name="Elbow Connector 114">
            <a:extLst>
              <a:ext uri="{FF2B5EF4-FFF2-40B4-BE49-F238E27FC236}">
                <a16:creationId xmlns:a16="http://schemas.microsoft.com/office/drawing/2014/main" id="{B3A97139-E5BD-CD0F-3013-2603927B209D}"/>
              </a:ext>
            </a:extLst>
          </p:cNvPr>
          <p:cNvCxnSpPr>
            <a:cxnSpLocks/>
          </p:cNvCxnSpPr>
          <p:nvPr/>
        </p:nvCxnSpPr>
        <p:spPr>
          <a:xfrm rot="5400000" flipH="1" flipV="1">
            <a:off x="734010" y="3643986"/>
            <a:ext cx="496800" cy="295200"/>
          </a:xfrm>
          <a:prstGeom prst="bentConnector3">
            <a:avLst>
              <a:gd name="adj1" fmla="val 86651"/>
            </a:avLst>
          </a:prstGeom>
          <a:ln w="12700">
            <a:solidFill>
              <a:srgbClr val="7F557D"/>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Elbow Connector 1066">
            <a:extLst>
              <a:ext uri="{FF2B5EF4-FFF2-40B4-BE49-F238E27FC236}">
                <a16:creationId xmlns:a16="http://schemas.microsoft.com/office/drawing/2014/main" id="{C0A1D08E-9A7D-60F6-63E7-B37FF93013B7}"/>
              </a:ext>
            </a:extLst>
          </p:cNvPr>
          <p:cNvCxnSpPr>
            <a:cxnSpLocks/>
          </p:cNvCxnSpPr>
          <p:nvPr/>
        </p:nvCxnSpPr>
        <p:spPr>
          <a:xfrm rot="5400000" flipH="1" flipV="1">
            <a:off x="9987459" y="3643986"/>
            <a:ext cx="496800" cy="295200"/>
          </a:xfrm>
          <a:prstGeom prst="bentConnector3">
            <a:avLst>
              <a:gd name="adj1" fmla="val 83521"/>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5" name="Elbow Connector 1043">
            <a:extLst>
              <a:ext uri="{FF2B5EF4-FFF2-40B4-BE49-F238E27FC236}">
                <a16:creationId xmlns:a16="http://schemas.microsoft.com/office/drawing/2014/main" id="{690F4CFB-0BFA-82C0-E2D1-8CF84A889DCD}"/>
              </a:ext>
            </a:extLst>
          </p:cNvPr>
          <p:cNvCxnSpPr>
            <a:cxnSpLocks/>
          </p:cNvCxnSpPr>
          <p:nvPr/>
        </p:nvCxnSpPr>
        <p:spPr>
          <a:xfrm rot="16200000" flipH="1" flipV="1">
            <a:off x="1644731" y="3942786"/>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37" name="Elbow Connector 1043">
            <a:extLst>
              <a:ext uri="{FF2B5EF4-FFF2-40B4-BE49-F238E27FC236}">
                <a16:creationId xmlns:a16="http://schemas.microsoft.com/office/drawing/2014/main" id="{0494D9E6-E617-AF7B-C87C-F2C8C25C153F}"/>
              </a:ext>
            </a:extLst>
          </p:cNvPr>
          <p:cNvCxnSpPr>
            <a:cxnSpLocks/>
          </p:cNvCxnSpPr>
          <p:nvPr/>
        </p:nvCxnSpPr>
        <p:spPr>
          <a:xfrm rot="16200000" flipH="1" flipV="1">
            <a:off x="6617092" y="3982369"/>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38" name="Elbow Connector 1043">
            <a:extLst>
              <a:ext uri="{FF2B5EF4-FFF2-40B4-BE49-F238E27FC236}">
                <a16:creationId xmlns:a16="http://schemas.microsoft.com/office/drawing/2014/main" id="{D822334C-D92D-1B0E-4DDC-A5355BCB8E18}"/>
              </a:ext>
            </a:extLst>
          </p:cNvPr>
          <p:cNvCxnSpPr>
            <a:cxnSpLocks/>
          </p:cNvCxnSpPr>
          <p:nvPr/>
        </p:nvCxnSpPr>
        <p:spPr>
          <a:xfrm rot="16200000" flipH="1" flipV="1">
            <a:off x="8813198" y="3994336"/>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39" name="Elbow Connector 1043">
            <a:extLst>
              <a:ext uri="{FF2B5EF4-FFF2-40B4-BE49-F238E27FC236}">
                <a16:creationId xmlns:a16="http://schemas.microsoft.com/office/drawing/2014/main" id="{08174A83-6620-B8E5-54F5-730AB328271D}"/>
              </a:ext>
            </a:extLst>
          </p:cNvPr>
          <p:cNvCxnSpPr>
            <a:cxnSpLocks/>
          </p:cNvCxnSpPr>
          <p:nvPr/>
        </p:nvCxnSpPr>
        <p:spPr>
          <a:xfrm rot="16200000" flipH="1" flipV="1">
            <a:off x="10610453" y="3899746"/>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D6D13070-E272-F839-C34E-294A3B4BAE0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590" y="3626627"/>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C8F7F0A2-1129-2DC9-8E88-47FDACF06C9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7610" y="3603333"/>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a:extLst>
              <a:ext uri="{FF2B5EF4-FFF2-40B4-BE49-F238E27FC236}">
                <a16:creationId xmlns:a16="http://schemas.microsoft.com/office/drawing/2014/main" id="{81A75A82-D5DE-C87F-59C5-25B2154D1A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09825" y="3599733"/>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a:extLst>
              <a:ext uri="{FF2B5EF4-FFF2-40B4-BE49-F238E27FC236}">
                <a16:creationId xmlns:a16="http://schemas.microsoft.com/office/drawing/2014/main" id="{2AE45DC4-6F18-3222-8FA4-4D5C51AA45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5204" y="3597169"/>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488EDFE-19C3-F171-6DA4-855708D938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80948" y="3657593"/>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a:extLst>
              <a:ext uri="{FF2B5EF4-FFF2-40B4-BE49-F238E27FC236}">
                <a16:creationId xmlns:a16="http://schemas.microsoft.com/office/drawing/2014/main" id="{53753CDB-DCFC-7621-14E8-0126768AC0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2704" y="3581502"/>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6">
            <a:extLst>
              <a:ext uri="{FF2B5EF4-FFF2-40B4-BE49-F238E27FC236}">
                <a16:creationId xmlns:a16="http://schemas.microsoft.com/office/drawing/2014/main" id="{9E73536E-A577-2312-8B5E-E7270AA592F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48502"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
            <a:extLst>
              <a:ext uri="{FF2B5EF4-FFF2-40B4-BE49-F238E27FC236}">
                <a16:creationId xmlns:a16="http://schemas.microsoft.com/office/drawing/2014/main" id="{D06D7AE2-A1F1-FF1B-4832-EBC4B81CDF4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63766"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
            <a:extLst>
              <a:ext uri="{FF2B5EF4-FFF2-40B4-BE49-F238E27FC236}">
                <a16:creationId xmlns:a16="http://schemas.microsoft.com/office/drawing/2014/main" id="{10AE2B95-8100-4581-BEC9-A0C46128E6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94290"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4">
            <a:extLst>
              <a:ext uri="{FF2B5EF4-FFF2-40B4-BE49-F238E27FC236}">
                <a16:creationId xmlns:a16="http://schemas.microsoft.com/office/drawing/2014/main" id="{B7627E9F-6307-4CE7-09C4-44CD576581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79030" y="3630227"/>
            <a:ext cx="424800" cy="4248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A9D6E8B8-327B-52CD-32EC-B0B7EE05C637}"/>
              </a:ext>
            </a:extLst>
          </p:cNvPr>
          <p:cNvSpPr txBox="1">
            <a:spLocks/>
          </p:cNvSpPr>
          <p:nvPr/>
        </p:nvSpPr>
        <p:spPr>
          <a:xfrm>
            <a:off x="1114339" y="214753"/>
            <a:ext cx="9579951" cy="720000"/>
          </a:xfrm>
          <a:prstGeom prst="rect">
            <a:avLst/>
          </a:prstGeom>
          <a:noFill/>
          <a:ln>
            <a:noFill/>
          </a:ln>
        </p:spPr>
        <p:txBody>
          <a:bodyPr spcFirstLastPara="1" wrap="square" lIns="95239" tIns="95239" rIns="95239" bIns="95239"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1pPr>
            <a:lvl2pPr marR="0" lvl="1"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2pPr>
            <a:lvl3pPr marR="0" lvl="2"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3pPr>
            <a:lvl4pPr marR="0" lvl="3"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4pPr>
            <a:lvl5pPr marR="0" lvl="4"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5pPr>
            <a:lvl6pPr marR="0" lvl="5"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6pPr>
            <a:lvl7pPr marR="0" lvl="6"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7pPr>
            <a:lvl8pPr marR="0" lvl="7"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8pPr>
            <a:lvl9pPr marR="0" lvl="8"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9pPr>
          </a:lstStyle>
          <a:p>
            <a:r>
              <a:rPr lang="en-GB" sz="2600" b="1" dirty="0">
                <a:solidFill>
                  <a:schemeClr val="tx1"/>
                </a:solidFill>
                <a:latin typeface="Helvetica Neue Condensed Black" panose="02000503000000020004" pitchFamily="2" charset="0"/>
                <a:ea typeface="Helvetica Neue Condensed Black" panose="02000503000000020004" pitchFamily="2" charset="0"/>
                <a:cs typeface="Helvetica Neue Condensed Black" panose="02000503000000020004" pitchFamily="2" charset="0"/>
              </a:rPr>
              <a:t>Landmark studies in Maintenance Immunosuppression </a:t>
            </a:r>
          </a:p>
          <a:p>
            <a:r>
              <a:rPr lang="en-GB" sz="2600" b="1" dirty="0">
                <a:solidFill>
                  <a:schemeClr val="tx1"/>
                </a:solidFill>
                <a:latin typeface="Helvetica Neue Condensed Black" panose="02000503000000020004" pitchFamily="2" charset="0"/>
                <a:ea typeface="Helvetica Neue Condensed Black" panose="02000503000000020004" pitchFamily="2" charset="0"/>
                <a:cs typeface="Helvetica Neue Condensed Black" panose="02000503000000020004" pitchFamily="2" charset="0"/>
              </a:rPr>
              <a:t>             in Kidney Transplantation</a:t>
            </a:r>
            <a:endParaRPr lang="en-IN" sz="2600" b="1" dirty="0">
              <a:solidFill>
                <a:schemeClr val="tx1"/>
              </a:solidFill>
              <a:latin typeface="Helvetica Neue Condensed Black" panose="02000503000000020004" pitchFamily="2" charset="0"/>
              <a:ea typeface="Helvetica Neue Condensed Black" panose="02000503000000020004" pitchFamily="2" charset="0"/>
              <a:cs typeface="Helvetica Neue Condensed Black" panose="02000503000000020004" pitchFamily="2" charset="0"/>
            </a:endParaRPr>
          </a:p>
        </p:txBody>
      </p:sp>
    </p:spTree>
    <p:extLst>
      <p:ext uri="{BB962C8B-B14F-4D97-AF65-F5344CB8AC3E}">
        <p14:creationId xmlns:p14="http://schemas.microsoft.com/office/powerpoint/2010/main" val="124631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7" name="Elbow Connector 1066">
            <a:extLst>
              <a:ext uri="{FF2B5EF4-FFF2-40B4-BE49-F238E27FC236}">
                <a16:creationId xmlns:a16="http://schemas.microsoft.com/office/drawing/2014/main" id="{CDA4F316-1029-4303-755F-8043EBFF4AF5}"/>
              </a:ext>
            </a:extLst>
          </p:cNvPr>
          <p:cNvCxnSpPr>
            <a:cxnSpLocks/>
          </p:cNvCxnSpPr>
          <p:nvPr/>
        </p:nvCxnSpPr>
        <p:spPr>
          <a:xfrm rot="5400000" flipH="1" flipV="1">
            <a:off x="8136770" y="3643986"/>
            <a:ext cx="496800" cy="295200"/>
          </a:xfrm>
          <a:prstGeom prst="bentConnector3">
            <a:avLst>
              <a:gd name="adj1" fmla="val 83521"/>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057" name="Elbow Connector 1056">
            <a:extLst>
              <a:ext uri="{FF2B5EF4-FFF2-40B4-BE49-F238E27FC236}">
                <a16:creationId xmlns:a16="http://schemas.microsoft.com/office/drawing/2014/main" id="{9A3939D9-4D8F-2D37-9D61-3D3BF5388AE1}"/>
              </a:ext>
            </a:extLst>
          </p:cNvPr>
          <p:cNvCxnSpPr>
            <a:cxnSpLocks/>
          </p:cNvCxnSpPr>
          <p:nvPr/>
        </p:nvCxnSpPr>
        <p:spPr>
          <a:xfrm rot="5400000" flipH="1" flipV="1">
            <a:off x="6286080" y="3643986"/>
            <a:ext cx="496800" cy="295200"/>
          </a:xfrm>
          <a:prstGeom prst="bentConnector3">
            <a:avLst>
              <a:gd name="adj1" fmla="val 85320"/>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049" name="Elbow Connector 1048">
            <a:extLst>
              <a:ext uri="{FF2B5EF4-FFF2-40B4-BE49-F238E27FC236}">
                <a16:creationId xmlns:a16="http://schemas.microsoft.com/office/drawing/2014/main" id="{17E46D11-92DA-5994-9C1C-7035228DC4B7}"/>
              </a:ext>
            </a:extLst>
          </p:cNvPr>
          <p:cNvCxnSpPr>
            <a:cxnSpLocks/>
          </p:cNvCxnSpPr>
          <p:nvPr/>
        </p:nvCxnSpPr>
        <p:spPr>
          <a:xfrm rot="5400000" flipH="1" flipV="1">
            <a:off x="4435390" y="3643986"/>
            <a:ext cx="496800" cy="295200"/>
          </a:xfrm>
          <a:prstGeom prst="bentConnector3">
            <a:avLst>
              <a:gd name="adj1" fmla="val 87565"/>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044" name="Elbow Connector 1043">
            <a:extLst>
              <a:ext uri="{FF2B5EF4-FFF2-40B4-BE49-F238E27FC236}">
                <a16:creationId xmlns:a16="http://schemas.microsoft.com/office/drawing/2014/main" id="{832437EE-EADC-455E-82BB-BB5FF2EC08EF}"/>
              </a:ext>
            </a:extLst>
          </p:cNvPr>
          <p:cNvCxnSpPr>
            <a:cxnSpLocks/>
          </p:cNvCxnSpPr>
          <p:nvPr/>
        </p:nvCxnSpPr>
        <p:spPr>
          <a:xfrm rot="16200000" flipH="1" flipV="1">
            <a:off x="3265284" y="3899746"/>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041" name="Elbow Connector 1040">
            <a:extLst>
              <a:ext uri="{FF2B5EF4-FFF2-40B4-BE49-F238E27FC236}">
                <a16:creationId xmlns:a16="http://schemas.microsoft.com/office/drawing/2014/main" id="{BEA31982-88FA-A538-6D51-69C19EC45356}"/>
              </a:ext>
            </a:extLst>
          </p:cNvPr>
          <p:cNvCxnSpPr>
            <a:cxnSpLocks/>
          </p:cNvCxnSpPr>
          <p:nvPr/>
        </p:nvCxnSpPr>
        <p:spPr>
          <a:xfrm rot="5400000">
            <a:off x="2584700" y="3643986"/>
            <a:ext cx="496800" cy="295200"/>
          </a:xfrm>
          <a:prstGeom prst="bentConnector3">
            <a:avLst>
              <a:gd name="adj1" fmla="val 1162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sp>
        <p:nvSpPr>
          <p:cNvPr id="3" name="AutoShape 2">
            <a:extLst>
              <a:ext uri="{FF2B5EF4-FFF2-40B4-BE49-F238E27FC236}">
                <a16:creationId xmlns:a16="http://schemas.microsoft.com/office/drawing/2014/main" id="{C002F4DE-AC6A-5C4B-6338-984236BC3DC2}"/>
              </a:ext>
            </a:extLst>
          </p:cNvPr>
          <p:cNvSpPr>
            <a:spLocks noChangeAspect="1" noChangeArrowheads="1"/>
          </p:cNvSpPr>
          <p:nvPr/>
        </p:nvSpPr>
        <p:spPr bwMode="auto">
          <a:xfrm>
            <a:off x="3320046" y="58933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5" name="Picture 2" descr="Landmark Nephrology – New Website">
            <a:extLst>
              <a:ext uri="{FF2B5EF4-FFF2-40B4-BE49-F238E27FC236}">
                <a16:creationId xmlns:a16="http://schemas.microsoft.com/office/drawing/2014/main" id="{AFCC2C24-B1D6-9168-D1C5-82905A1169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4011" y="190656"/>
            <a:ext cx="1478333" cy="681996"/>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oup 15">
            <a:extLst>
              <a:ext uri="{FF2B5EF4-FFF2-40B4-BE49-F238E27FC236}">
                <a16:creationId xmlns:a16="http://schemas.microsoft.com/office/drawing/2014/main" id="{99123143-F24C-6541-FB71-A5BA7832FEEE}"/>
              </a:ext>
            </a:extLst>
          </p:cNvPr>
          <p:cNvGrpSpPr/>
          <p:nvPr/>
        </p:nvGrpSpPr>
        <p:grpSpPr>
          <a:xfrm>
            <a:off x="5793651" y="1111450"/>
            <a:ext cx="1800000" cy="2425406"/>
            <a:chOff x="5793651" y="1111450"/>
            <a:chExt cx="1800000" cy="2425406"/>
          </a:xfrm>
          <a:solidFill>
            <a:srgbClr val="96BDC6"/>
          </a:solidFill>
        </p:grpSpPr>
        <p:sp>
          <p:nvSpPr>
            <p:cNvPr id="65" name="Rectangle 64">
              <a:extLst>
                <a:ext uri="{FF2B5EF4-FFF2-40B4-BE49-F238E27FC236}">
                  <a16:creationId xmlns:a16="http://schemas.microsoft.com/office/drawing/2014/main" id="{94E3C0B9-FB23-7552-77D3-768DAEC2AC5E}"/>
                </a:ext>
              </a:extLst>
            </p:cNvPr>
            <p:cNvSpPr/>
            <p:nvPr/>
          </p:nvSpPr>
          <p:spPr>
            <a:xfrm>
              <a:off x="5793651" y="1111450"/>
              <a:ext cx="1800000" cy="212400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Weir MR et al</a:t>
              </a: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Spare-the-Nephron</a:t>
              </a:r>
            </a:p>
            <a:p>
              <a:pPr algn="ctr"/>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SRL based vs MMF/ CNI regimen</a:t>
              </a:r>
            </a:p>
            <a:p>
              <a:endPar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endParaRPr>
            </a:p>
            <a:p>
              <a:endPar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A 2-year regimen of MMF/CNI compared to MMF/SRL treatment resulted in similar measures of renal function but with fewer deaths and a trend to less BPAR and graft loss.</a:t>
              </a:r>
            </a:p>
          </p:txBody>
        </p:sp>
        <p:sp>
          <p:nvSpPr>
            <p:cNvPr id="127" name="Rectangle 126">
              <a:extLst>
                <a:ext uri="{FF2B5EF4-FFF2-40B4-BE49-F238E27FC236}">
                  <a16:creationId xmlns:a16="http://schemas.microsoft.com/office/drawing/2014/main" id="{91693649-4EDF-92BE-6399-58340F4FC9C0}"/>
                </a:ext>
              </a:extLst>
            </p:cNvPr>
            <p:cNvSpPr/>
            <p:nvPr/>
          </p:nvSpPr>
          <p:spPr>
            <a:xfrm>
              <a:off x="6333651" y="3196462"/>
              <a:ext cx="720000" cy="340394"/>
            </a:xfrm>
            <a:prstGeom prst="rect">
              <a:avLst/>
            </a:prstGeom>
            <a:noFill/>
          </p:spPr>
          <p:txBody>
            <a:bodyPr wrap="square" anchor="ctr">
              <a:spAutoFit/>
            </a:bodyPr>
            <a:lstStyle/>
            <a:p>
              <a:pPr lvl="0" algn="ctr"/>
              <a:r>
                <a:rPr lang="en-US" sz="1600" b="1" dirty="0">
                  <a:latin typeface="Open Sans" panose="020B0606030504020204"/>
                </a:rPr>
                <a:t>2011</a:t>
              </a:r>
            </a:p>
          </p:txBody>
        </p:sp>
      </p:grpSp>
      <p:pic>
        <p:nvPicPr>
          <p:cNvPr id="98" name="Picture 97">
            <a:extLst>
              <a:ext uri="{FF2B5EF4-FFF2-40B4-BE49-F238E27FC236}">
                <a16:creationId xmlns:a16="http://schemas.microsoft.com/office/drawing/2014/main" id="{5D40717A-CF57-47AC-9084-1649381B58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976" y="75474"/>
            <a:ext cx="912361" cy="912361"/>
          </a:xfrm>
          <a:prstGeom prst="rect">
            <a:avLst/>
          </a:prstGeom>
        </p:spPr>
      </p:pic>
      <p:sp>
        <p:nvSpPr>
          <p:cNvPr id="99" name="Title 1">
            <a:extLst>
              <a:ext uri="{FF2B5EF4-FFF2-40B4-BE49-F238E27FC236}">
                <a16:creationId xmlns:a16="http://schemas.microsoft.com/office/drawing/2014/main" id="{02E5BD72-716A-4D09-960B-AD8616190193}"/>
              </a:ext>
            </a:extLst>
          </p:cNvPr>
          <p:cNvSpPr txBox="1">
            <a:spLocks/>
          </p:cNvSpPr>
          <p:nvPr/>
        </p:nvSpPr>
        <p:spPr>
          <a:xfrm>
            <a:off x="1019337" y="162016"/>
            <a:ext cx="9579951" cy="720000"/>
          </a:xfrm>
          <a:prstGeom prst="rect">
            <a:avLst/>
          </a:prstGeom>
          <a:noFill/>
          <a:ln>
            <a:noFill/>
          </a:ln>
        </p:spPr>
        <p:txBody>
          <a:bodyPr spcFirstLastPara="1" wrap="square" lIns="95239" tIns="95239" rIns="95239" bIns="95239"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1pPr>
            <a:lvl2pPr marR="0" lvl="1"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2pPr>
            <a:lvl3pPr marR="0" lvl="2"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3pPr>
            <a:lvl4pPr marR="0" lvl="3"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4pPr>
            <a:lvl5pPr marR="0" lvl="4"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5pPr>
            <a:lvl6pPr marR="0" lvl="5"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6pPr>
            <a:lvl7pPr marR="0" lvl="6"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7pPr>
            <a:lvl8pPr marR="0" lvl="7"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8pPr>
            <a:lvl9pPr marR="0" lvl="8"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9pPr>
          </a:lstStyle>
          <a:p>
            <a:pPr algn="l"/>
            <a:endParaRPr lang="en-IN" sz="3200" b="1" dirty="0">
              <a:solidFill>
                <a:schemeClr val="tx1"/>
              </a:solidFill>
              <a:latin typeface="Helvetica Neue Condensed Black" panose="02000503000000020004" pitchFamily="2" charset="0"/>
              <a:ea typeface="Helvetica Neue Condensed Black" panose="02000503000000020004" pitchFamily="2" charset="0"/>
              <a:cs typeface="Helvetica Neue Condensed Black" panose="02000503000000020004" pitchFamily="2" charset="0"/>
            </a:endParaRPr>
          </a:p>
        </p:txBody>
      </p:sp>
      <p:grpSp>
        <p:nvGrpSpPr>
          <p:cNvPr id="34" name="Group 33">
            <a:extLst>
              <a:ext uri="{FF2B5EF4-FFF2-40B4-BE49-F238E27FC236}">
                <a16:creationId xmlns:a16="http://schemas.microsoft.com/office/drawing/2014/main" id="{471BEE3F-BE25-DBC3-0DF7-46A6E99BF6AE}"/>
              </a:ext>
            </a:extLst>
          </p:cNvPr>
          <p:cNvGrpSpPr/>
          <p:nvPr/>
        </p:nvGrpSpPr>
        <p:grpSpPr>
          <a:xfrm>
            <a:off x="230010" y="1111450"/>
            <a:ext cx="1800000" cy="2423566"/>
            <a:chOff x="230010" y="1111450"/>
            <a:chExt cx="1800000" cy="2423566"/>
          </a:xfrm>
          <a:solidFill>
            <a:schemeClr val="accent1">
              <a:lumMod val="20000"/>
              <a:lumOff val="80000"/>
            </a:schemeClr>
          </a:solidFill>
        </p:grpSpPr>
        <p:sp>
          <p:nvSpPr>
            <p:cNvPr id="22" name="Rectangle 21">
              <a:extLst>
                <a:ext uri="{FF2B5EF4-FFF2-40B4-BE49-F238E27FC236}">
                  <a16:creationId xmlns:a16="http://schemas.microsoft.com/office/drawing/2014/main" id="{0A1C079F-5C8D-AAF3-D318-6F63BC459441}"/>
                </a:ext>
              </a:extLst>
            </p:cNvPr>
            <p:cNvSpPr/>
            <p:nvPr/>
          </p:nvSpPr>
          <p:spPr>
            <a:xfrm>
              <a:off x="230010" y="1111450"/>
              <a:ext cx="1800000" cy="212400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Ekberg et al </a:t>
              </a: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CAESAR study</a:t>
              </a:r>
            </a:p>
            <a:p>
              <a:pPr algn="ctr"/>
              <a:r>
                <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Calcineurin inhibitors (CNI) withdrawal</a:t>
              </a:r>
            </a:p>
            <a:p>
              <a:endPar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Low-dose and standard cyclosporine (</a:t>
              </a:r>
              <a:r>
                <a:rPr lang="en-US" sz="1000" dirty="0" err="1">
                  <a:solidFill>
                    <a:schemeClr val="tx1"/>
                  </a:solidFill>
                  <a:latin typeface="Helvetica Neue" panose="02000503000000020004"/>
                  <a:ea typeface="Helvetica Neue Medium" panose="02000503000000020004" pitchFamily="2" charset="0"/>
                  <a:cs typeface="Helvetica Neue Medium" panose="02000503000000020004" pitchFamily="2" charset="0"/>
                </a:rPr>
                <a:t>CsA</a:t>
              </a:r>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 showed similar glomerular filtration rate (GFR) rates and lower biopsy-proven acute rejection (BPAR) compared to CSA withdrawal group</a:t>
              </a:r>
              <a:r>
                <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rPr>
                <a:t>.</a:t>
              </a:r>
            </a:p>
          </p:txBody>
        </p:sp>
        <p:sp>
          <p:nvSpPr>
            <p:cNvPr id="47" name="Rectangle 46">
              <a:extLst>
                <a:ext uri="{FF2B5EF4-FFF2-40B4-BE49-F238E27FC236}">
                  <a16:creationId xmlns:a16="http://schemas.microsoft.com/office/drawing/2014/main" id="{AE804208-2EEE-406C-436C-6514B3053372}"/>
                </a:ext>
              </a:extLst>
            </p:cNvPr>
            <p:cNvSpPr/>
            <p:nvPr/>
          </p:nvSpPr>
          <p:spPr>
            <a:xfrm>
              <a:off x="770010" y="3196462"/>
              <a:ext cx="720000" cy="338554"/>
            </a:xfrm>
            <a:prstGeom prst="rect">
              <a:avLst/>
            </a:prstGeom>
            <a:noFill/>
          </p:spPr>
          <p:txBody>
            <a:bodyPr wrap="square" anchor="ctr">
              <a:spAutoFit/>
            </a:bodyPr>
            <a:lstStyle/>
            <a:p>
              <a:pPr lvl="0" algn="ctr"/>
              <a:r>
                <a:rPr lang="en-US" sz="1600" b="1" dirty="0">
                  <a:latin typeface="Open Sans" panose="020B0606030504020204"/>
                </a:rPr>
                <a:t>2007</a:t>
              </a:r>
              <a:endParaRPr lang="en-US" sz="1600" dirty="0">
                <a:latin typeface="Open Sans" panose="020B0606030504020204"/>
              </a:endParaRPr>
            </a:p>
          </p:txBody>
        </p:sp>
      </p:grpSp>
      <p:grpSp>
        <p:nvGrpSpPr>
          <p:cNvPr id="27" name="Group 26">
            <a:extLst>
              <a:ext uri="{FF2B5EF4-FFF2-40B4-BE49-F238E27FC236}">
                <a16:creationId xmlns:a16="http://schemas.microsoft.com/office/drawing/2014/main" id="{88B52711-E0D1-2427-40DB-8508ED456144}"/>
              </a:ext>
            </a:extLst>
          </p:cNvPr>
          <p:cNvGrpSpPr/>
          <p:nvPr/>
        </p:nvGrpSpPr>
        <p:grpSpPr>
          <a:xfrm>
            <a:off x="2084557" y="1111450"/>
            <a:ext cx="1800000" cy="2425406"/>
            <a:chOff x="2084557" y="1111450"/>
            <a:chExt cx="1800000" cy="2425406"/>
          </a:xfrm>
        </p:grpSpPr>
        <p:sp>
          <p:nvSpPr>
            <p:cNvPr id="24" name="Rectangle 23">
              <a:extLst>
                <a:ext uri="{FF2B5EF4-FFF2-40B4-BE49-F238E27FC236}">
                  <a16:creationId xmlns:a16="http://schemas.microsoft.com/office/drawing/2014/main" id="{A74AE5E1-31F4-766D-14EB-637261BC365C}"/>
                </a:ext>
              </a:extLst>
            </p:cNvPr>
            <p:cNvSpPr/>
            <p:nvPr/>
          </p:nvSpPr>
          <p:spPr>
            <a:xfrm>
              <a:off x="2084557" y="1111450"/>
              <a:ext cx="1800000" cy="21240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Gaston et al</a:t>
              </a: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OPTICEPT trial </a:t>
              </a:r>
            </a:p>
            <a:p>
              <a:pPr algn="ctr"/>
              <a:r>
                <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MMF and CNI-sparing</a:t>
              </a:r>
              <a:endParaRPr lang="en-US" sz="800" b="1"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endParaRPr lang="en-US" sz="8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endPar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Mycophenolate mofetil (MMF) in reduced CNI regimens resulted not inferior, low BPAR rates, and higher adverse events compared to standard therapy. </a:t>
              </a:r>
            </a:p>
          </p:txBody>
        </p:sp>
        <p:sp>
          <p:nvSpPr>
            <p:cNvPr id="50" name="Rectangle 49">
              <a:extLst>
                <a:ext uri="{FF2B5EF4-FFF2-40B4-BE49-F238E27FC236}">
                  <a16:creationId xmlns:a16="http://schemas.microsoft.com/office/drawing/2014/main" id="{2DA68F27-EF53-F9AF-ED1A-2428B16A2888}"/>
                </a:ext>
              </a:extLst>
            </p:cNvPr>
            <p:cNvSpPr/>
            <p:nvPr/>
          </p:nvSpPr>
          <p:spPr>
            <a:xfrm>
              <a:off x="2624557" y="3196462"/>
              <a:ext cx="720000" cy="340394"/>
            </a:xfrm>
            <a:prstGeom prst="rect">
              <a:avLst/>
            </a:prstGeom>
          </p:spPr>
          <p:txBody>
            <a:bodyPr wrap="square" anchor="ctr">
              <a:spAutoFit/>
            </a:bodyPr>
            <a:lstStyle/>
            <a:p>
              <a:pPr lvl="0" algn="ctr"/>
              <a:r>
                <a:rPr lang="en-US" sz="1600" b="1" dirty="0">
                  <a:latin typeface="Open Sans" panose="020B0606030504020204"/>
                </a:rPr>
                <a:t>2009</a:t>
              </a:r>
            </a:p>
          </p:txBody>
        </p:sp>
      </p:grpSp>
      <p:grpSp>
        <p:nvGrpSpPr>
          <p:cNvPr id="8" name="Group 7">
            <a:extLst>
              <a:ext uri="{FF2B5EF4-FFF2-40B4-BE49-F238E27FC236}">
                <a16:creationId xmlns:a16="http://schemas.microsoft.com/office/drawing/2014/main" id="{6334E517-DB3C-0611-B7A4-CC5BEDE9A84A}"/>
              </a:ext>
            </a:extLst>
          </p:cNvPr>
          <p:cNvGrpSpPr/>
          <p:nvPr/>
        </p:nvGrpSpPr>
        <p:grpSpPr>
          <a:xfrm>
            <a:off x="6294507" y="4189733"/>
            <a:ext cx="1800000" cy="2466404"/>
            <a:chOff x="6294507" y="4189733"/>
            <a:chExt cx="1800000" cy="2466404"/>
          </a:xfrm>
        </p:grpSpPr>
        <p:sp>
          <p:nvSpPr>
            <p:cNvPr id="78" name="Rectangle 77">
              <a:extLst>
                <a:ext uri="{FF2B5EF4-FFF2-40B4-BE49-F238E27FC236}">
                  <a16:creationId xmlns:a16="http://schemas.microsoft.com/office/drawing/2014/main" id="{795AA168-366D-E86D-2DD5-917E245A0B51}"/>
                </a:ext>
              </a:extLst>
            </p:cNvPr>
            <p:cNvSpPr/>
            <p:nvPr/>
          </p:nvSpPr>
          <p:spPr>
            <a:xfrm>
              <a:off x="6294507" y="4532137"/>
              <a:ext cx="1800000" cy="2124000"/>
            </a:xfrm>
            <a:prstGeom prst="rect">
              <a:avLst/>
            </a:prstGeom>
            <a:solidFill>
              <a:srgbClr val="2F4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rPr>
                <a:t>Budden et al</a:t>
              </a:r>
            </a:p>
            <a:p>
              <a:pPr algn="ctr"/>
              <a:endParaRPr lang="en-US" sz="8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rPr>
                <a:t>ZEUS study</a:t>
              </a:r>
            </a:p>
            <a:p>
              <a:pPr algn="ctr"/>
              <a:r>
                <a:rPr lang="en-US" sz="800" b="1" dirty="0" err="1">
                  <a:solidFill>
                    <a:schemeClr val="bg1"/>
                  </a:solidFill>
                  <a:latin typeface="Helvetica Neue" panose="02000503000000020004"/>
                  <a:ea typeface="Helvetica Neue" panose="02000503000000020004" pitchFamily="2" charset="0"/>
                  <a:cs typeface="Helvetica Neue" panose="02000503000000020004" pitchFamily="2" charset="0"/>
                </a:rPr>
                <a:t>Everolimus</a:t>
              </a:r>
              <a:r>
                <a:rPr lang="en-US" sz="800" b="1" dirty="0">
                  <a:solidFill>
                    <a:schemeClr val="bg1"/>
                  </a:solidFill>
                  <a:latin typeface="Helvetica Neue" panose="02000503000000020004"/>
                  <a:ea typeface="Helvetica Neue" panose="02000503000000020004" pitchFamily="2" charset="0"/>
                  <a:cs typeface="Helvetica Neue" panose="02000503000000020004" pitchFamily="2" charset="0"/>
                </a:rPr>
                <a:t> (EVR)-based with CNI withdrawal</a:t>
              </a:r>
            </a:p>
            <a:p>
              <a:endParaRPr lang="en-US" sz="800" dirty="0">
                <a:solidFill>
                  <a:schemeClr val="bg1"/>
                </a:solidFill>
                <a:latin typeface="Helvetica Neue" panose="02000503000000020004"/>
                <a:ea typeface="Helvetica Neue" panose="02000503000000020004" pitchFamily="2" charset="0"/>
                <a:cs typeface="Helvetica Neue" panose="02000503000000020004" pitchFamily="2" charset="0"/>
              </a:endParaRPr>
            </a:p>
            <a:p>
              <a:r>
                <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rPr>
                <a:t>CSA withdrawal to undergo EVR-based regimen improved GFR with higher BPAR, slightly increased urinary protein excretion, and lower hemoglobin concentrations. </a:t>
              </a:r>
            </a:p>
          </p:txBody>
        </p:sp>
        <p:sp>
          <p:nvSpPr>
            <p:cNvPr id="51" name="Rectangle 50">
              <a:extLst>
                <a:ext uri="{FF2B5EF4-FFF2-40B4-BE49-F238E27FC236}">
                  <a16:creationId xmlns:a16="http://schemas.microsoft.com/office/drawing/2014/main" id="{1F6F4FAE-04D6-1CD9-4981-219845348343}"/>
                </a:ext>
              </a:extLst>
            </p:cNvPr>
            <p:cNvSpPr/>
            <p:nvPr/>
          </p:nvSpPr>
          <p:spPr>
            <a:xfrm>
              <a:off x="6834507" y="4189733"/>
              <a:ext cx="720000" cy="338400"/>
            </a:xfrm>
            <a:prstGeom prst="rect">
              <a:avLst/>
            </a:prstGeom>
          </p:spPr>
          <p:txBody>
            <a:bodyPr wrap="square" anchor="ctr">
              <a:spAutoFit/>
            </a:bodyPr>
            <a:lstStyle/>
            <a:p>
              <a:pPr lvl="0" algn="ctr"/>
              <a:r>
                <a:rPr lang="en-US" sz="1600" b="1" dirty="0">
                  <a:latin typeface="Open Sans" panose="020B0606030504020204"/>
                </a:rPr>
                <a:t>2011</a:t>
              </a:r>
            </a:p>
          </p:txBody>
        </p:sp>
      </p:grpSp>
      <p:grpSp>
        <p:nvGrpSpPr>
          <p:cNvPr id="4" name="Group 3">
            <a:extLst>
              <a:ext uri="{FF2B5EF4-FFF2-40B4-BE49-F238E27FC236}">
                <a16:creationId xmlns:a16="http://schemas.microsoft.com/office/drawing/2014/main" id="{ADFA7D1D-DAD8-DE89-38C1-30969ED96227}"/>
              </a:ext>
            </a:extLst>
          </p:cNvPr>
          <p:cNvGrpSpPr/>
          <p:nvPr/>
        </p:nvGrpSpPr>
        <p:grpSpPr>
          <a:xfrm>
            <a:off x="2529725" y="4189579"/>
            <a:ext cx="1800000" cy="2466558"/>
            <a:chOff x="2529725" y="4189579"/>
            <a:chExt cx="1800000" cy="2466558"/>
          </a:xfrm>
        </p:grpSpPr>
        <p:sp>
          <p:nvSpPr>
            <p:cNvPr id="25" name="Rectangle 24">
              <a:extLst>
                <a:ext uri="{FF2B5EF4-FFF2-40B4-BE49-F238E27FC236}">
                  <a16:creationId xmlns:a16="http://schemas.microsoft.com/office/drawing/2014/main" id="{B066B51F-6CE0-7790-793D-50A3A9C132EB}"/>
                </a:ext>
              </a:extLst>
            </p:cNvPr>
            <p:cNvSpPr/>
            <p:nvPr/>
          </p:nvSpPr>
          <p:spPr>
            <a:xfrm>
              <a:off x="2529725" y="4532137"/>
              <a:ext cx="1800000" cy="2124000"/>
            </a:xfrm>
            <a:prstGeom prst="rect">
              <a:avLst/>
            </a:prstGeom>
            <a:solidFill>
              <a:srgbClr val="96BD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err="1">
                  <a:solidFill>
                    <a:schemeClr val="tx1"/>
                  </a:solidFill>
                  <a:latin typeface="Helvetica Neue" panose="02000503000000020004"/>
                  <a:ea typeface="Helvetica Neue" panose="02000503000000020004" pitchFamily="2" charset="0"/>
                  <a:cs typeface="Helvetica Neue" panose="02000503000000020004" pitchFamily="2" charset="0"/>
                </a:rPr>
                <a:t>Schena</a:t>
              </a:r>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 et al</a:t>
              </a:r>
            </a:p>
            <a:p>
              <a:endParaRPr lang="en-US" sz="800"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CONVERT trial</a:t>
              </a:r>
            </a:p>
            <a:p>
              <a:pPr algn="ctr"/>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Conversion from CNI to SRL </a:t>
              </a:r>
            </a:p>
            <a:p>
              <a:endPar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endParaRPr>
            </a:p>
            <a:p>
              <a:endPar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In selected cases, sirolimus (SRL) conversion had excellent patient and graft survival and no difference in </a:t>
              </a:r>
              <a:r>
                <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rPr>
                <a:t>biopsy-confirmed acute rejection (BCAR)</a:t>
              </a:r>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 compared with CNI. </a:t>
              </a:r>
            </a:p>
          </p:txBody>
        </p:sp>
        <p:sp>
          <p:nvSpPr>
            <p:cNvPr id="101" name="Rectangle 100">
              <a:extLst>
                <a:ext uri="{FF2B5EF4-FFF2-40B4-BE49-F238E27FC236}">
                  <a16:creationId xmlns:a16="http://schemas.microsoft.com/office/drawing/2014/main" id="{6B9A9F11-020E-4954-93AB-CFC1E4C62A1F}"/>
                </a:ext>
              </a:extLst>
            </p:cNvPr>
            <p:cNvSpPr/>
            <p:nvPr/>
          </p:nvSpPr>
          <p:spPr>
            <a:xfrm>
              <a:off x="3069725" y="4189579"/>
              <a:ext cx="720000" cy="338554"/>
            </a:xfrm>
            <a:prstGeom prst="rect">
              <a:avLst/>
            </a:prstGeom>
          </p:spPr>
          <p:txBody>
            <a:bodyPr wrap="square" anchor="ctr">
              <a:spAutoFit/>
            </a:bodyPr>
            <a:lstStyle/>
            <a:p>
              <a:pPr lvl="0" algn="ctr"/>
              <a:r>
                <a:rPr lang="en-US" sz="1600" b="1" dirty="0">
                  <a:latin typeface="Open Sans" panose="020B0606030504020204"/>
                </a:rPr>
                <a:t>2009</a:t>
              </a:r>
            </a:p>
          </p:txBody>
        </p:sp>
      </p:grpSp>
      <p:grpSp>
        <p:nvGrpSpPr>
          <p:cNvPr id="2" name="Group 1">
            <a:extLst>
              <a:ext uri="{FF2B5EF4-FFF2-40B4-BE49-F238E27FC236}">
                <a16:creationId xmlns:a16="http://schemas.microsoft.com/office/drawing/2014/main" id="{A63EDA94-A767-E7E5-5B83-FEC8FB0A1D22}"/>
              </a:ext>
            </a:extLst>
          </p:cNvPr>
          <p:cNvGrpSpPr/>
          <p:nvPr/>
        </p:nvGrpSpPr>
        <p:grpSpPr>
          <a:xfrm>
            <a:off x="647334" y="4187739"/>
            <a:ext cx="1800000" cy="2468398"/>
            <a:chOff x="647334" y="4187739"/>
            <a:chExt cx="1800000" cy="2468398"/>
          </a:xfrm>
        </p:grpSpPr>
        <p:sp>
          <p:nvSpPr>
            <p:cNvPr id="23" name="Rectangle 22">
              <a:extLst>
                <a:ext uri="{FF2B5EF4-FFF2-40B4-BE49-F238E27FC236}">
                  <a16:creationId xmlns:a16="http://schemas.microsoft.com/office/drawing/2014/main" id="{A4532C8E-B680-323C-AB23-C0484FC787F4}"/>
                </a:ext>
              </a:extLst>
            </p:cNvPr>
            <p:cNvSpPr/>
            <p:nvPr/>
          </p:nvSpPr>
          <p:spPr>
            <a:xfrm>
              <a:off x="647334" y="4532137"/>
              <a:ext cx="1800000" cy="21240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Ekberg et al </a:t>
              </a:r>
            </a:p>
            <a:p>
              <a:pPr algn="ctr"/>
              <a:endParaRPr lang="en-US" sz="8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tx1"/>
                  </a:solidFill>
                  <a:latin typeface="Helvetica Neue" panose="02000503000000020004"/>
                  <a:ea typeface="Helvetica Neue Condensed" panose="02000503000000020004" pitchFamily="2" charset="0"/>
                  <a:cs typeface="Helvetica Neue Condensed" panose="02000503000000020004" pitchFamily="2" charset="0"/>
                </a:rPr>
                <a:t>ELITE SYMPHONY</a:t>
              </a:r>
            </a:p>
            <a:p>
              <a:pPr algn="ctr"/>
              <a:r>
                <a:rPr lang="en-US" sz="800" b="1" dirty="0">
                  <a:solidFill>
                    <a:schemeClr val="tx1"/>
                  </a:solidFill>
                  <a:latin typeface="Helvetica Neue" panose="02000503000000020004"/>
                  <a:ea typeface="Helvetica Neue" panose="02000503000000020004" pitchFamily="2" charset="0"/>
                  <a:cs typeface="Helvetica Neue" panose="02000503000000020004" pitchFamily="2" charset="0"/>
                </a:rPr>
                <a:t>Reduced exposure to CNI</a:t>
              </a:r>
            </a:p>
            <a:p>
              <a:endParaRPr lang="en-US" sz="800" b="1"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endPar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Low-dose </a:t>
              </a:r>
              <a:r>
                <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rPr>
                <a:t>tacrolimus (</a:t>
              </a:r>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TAC) patients had higher GFR, lower BPAR and increased allograft survival rates compared to other groups.</a:t>
              </a:r>
            </a:p>
          </p:txBody>
        </p:sp>
        <p:sp>
          <p:nvSpPr>
            <p:cNvPr id="19" name="Rectangle 18">
              <a:extLst>
                <a:ext uri="{FF2B5EF4-FFF2-40B4-BE49-F238E27FC236}">
                  <a16:creationId xmlns:a16="http://schemas.microsoft.com/office/drawing/2014/main" id="{B39698BE-E47F-6918-867B-87D220FC77CF}"/>
                </a:ext>
              </a:extLst>
            </p:cNvPr>
            <p:cNvSpPr/>
            <p:nvPr/>
          </p:nvSpPr>
          <p:spPr>
            <a:xfrm>
              <a:off x="1182034" y="4187739"/>
              <a:ext cx="720000" cy="340394"/>
            </a:xfrm>
            <a:prstGeom prst="rect">
              <a:avLst/>
            </a:prstGeom>
          </p:spPr>
          <p:txBody>
            <a:bodyPr wrap="square" anchor="ctr">
              <a:spAutoFit/>
            </a:bodyPr>
            <a:lstStyle/>
            <a:p>
              <a:pPr lvl="0" algn="ctr"/>
              <a:r>
                <a:rPr lang="en-US" sz="1600" b="1" dirty="0">
                  <a:latin typeface="Open Sans" panose="020B0606030504020204"/>
                </a:rPr>
                <a:t>2007</a:t>
              </a:r>
            </a:p>
          </p:txBody>
        </p:sp>
      </p:grpSp>
      <p:grpSp>
        <p:nvGrpSpPr>
          <p:cNvPr id="18" name="Group 17">
            <a:extLst>
              <a:ext uri="{FF2B5EF4-FFF2-40B4-BE49-F238E27FC236}">
                <a16:creationId xmlns:a16="http://schemas.microsoft.com/office/drawing/2014/main" id="{2BBB8897-E65B-7309-B95B-F7C9415615D8}"/>
              </a:ext>
            </a:extLst>
          </p:cNvPr>
          <p:cNvGrpSpPr/>
          <p:nvPr/>
        </p:nvGrpSpPr>
        <p:grpSpPr>
          <a:xfrm>
            <a:off x="3939104" y="1111450"/>
            <a:ext cx="1800000" cy="2425406"/>
            <a:chOff x="3939104" y="1111450"/>
            <a:chExt cx="1800000" cy="2425406"/>
          </a:xfrm>
        </p:grpSpPr>
        <p:sp>
          <p:nvSpPr>
            <p:cNvPr id="40" name="Rectangle 39">
              <a:extLst>
                <a:ext uri="{FF2B5EF4-FFF2-40B4-BE49-F238E27FC236}">
                  <a16:creationId xmlns:a16="http://schemas.microsoft.com/office/drawing/2014/main" id="{29790130-B320-F4E1-1825-EFF4A6E2083D}"/>
                </a:ext>
              </a:extLst>
            </p:cNvPr>
            <p:cNvSpPr/>
            <p:nvPr/>
          </p:nvSpPr>
          <p:spPr>
            <a:xfrm>
              <a:off x="3939104" y="1111450"/>
              <a:ext cx="1800000" cy="212400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err="1">
                  <a:solidFill>
                    <a:schemeClr val="bg1"/>
                  </a:solidFill>
                  <a:latin typeface="Helvetica Neue" panose="02000503000000020004"/>
                  <a:ea typeface="Helvetica Neue" panose="02000503000000020004" pitchFamily="2" charset="0"/>
                  <a:cs typeface="Helvetica Neue" panose="02000503000000020004" pitchFamily="2" charset="0"/>
                </a:rPr>
                <a:t>Vincenti</a:t>
              </a:r>
              <a:r>
                <a:rPr lang="en-US" sz="800" b="1" dirty="0">
                  <a:solidFill>
                    <a:schemeClr val="bg1"/>
                  </a:solidFill>
                  <a:latin typeface="Helvetica Neue" panose="02000503000000020004"/>
                  <a:ea typeface="Helvetica Neue" panose="02000503000000020004" pitchFamily="2" charset="0"/>
                  <a:cs typeface="Helvetica Neue" panose="02000503000000020004" pitchFamily="2" charset="0"/>
                </a:rPr>
                <a:t> et al</a:t>
              </a:r>
              <a:endParaRPr lang="en-US" sz="8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endParaRPr>
            </a:p>
            <a:p>
              <a:pPr algn="ctr"/>
              <a:endParaRPr lang="en-US" sz="8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rPr>
                <a:t>BENEFIT study</a:t>
              </a:r>
            </a:p>
            <a:p>
              <a:pPr algn="ctr"/>
              <a:r>
                <a:rPr lang="pt-BR" sz="800" b="1" dirty="0" err="1">
                  <a:solidFill>
                    <a:schemeClr val="bg1"/>
                  </a:solidFill>
                  <a:latin typeface="Helvetica Neue" panose="02000503000000020004"/>
                  <a:ea typeface="Helvetica Neue" panose="02000503000000020004" pitchFamily="2" charset="0"/>
                  <a:cs typeface="Helvetica Neue" panose="02000503000000020004" pitchFamily="2" charset="0"/>
                </a:rPr>
                <a:t>Belatacept</a:t>
              </a:r>
              <a:r>
                <a:rPr lang="pt-BR" sz="800" b="1" dirty="0">
                  <a:solidFill>
                    <a:schemeClr val="bg1"/>
                  </a:solidFill>
                  <a:latin typeface="Helvetica Neue" panose="02000503000000020004"/>
                  <a:ea typeface="Helvetica Neue" panose="02000503000000020004" pitchFamily="2" charset="0"/>
                  <a:cs typeface="Helvetica Neue" panose="02000503000000020004" pitchFamily="2" charset="0"/>
                </a:rPr>
                <a:t> </a:t>
              </a:r>
              <a:r>
                <a:rPr lang="pt-BR" sz="800" b="1" dirty="0" err="1">
                  <a:solidFill>
                    <a:schemeClr val="bg1"/>
                  </a:solidFill>
                  <a:latin typeface="Helvetica Neue" panose="02000503000000020004"/>
                  <a:ea typeface="Helvetica Neue" panose="02000503000000020004" pitchFamily="2" charset="0"/>
                  <a:cs typeface="Helvetica Neue" panose="02000503000000020004" pitchFamily="2" charset="0"/>
                </a:rPr>
                <a:t>regimens</a:t>
              </a:r>
              <a:r>
                <a:rPr lang="pt-BR" sz="800" b="1" dirty="0">
                  <a:solidFill>
                    <a:schemeClr val="bg1"/>
                  </a:solidFill>
                  <a:latin typeface="Helvetica Neue" panose="02000503000000020004"/>
                  <a:ea typeface="Helvetica Neue" panose="02000503000000020004" pitchFamily="2" charset="0"/>
                  <a:cs typeface="Helvetica Neue" panose="02000503000000020004" pitchFamily="2" charset="0"/>
                </a:rPr>
                <a:t> </a:t>
              </a:r>
              <a:r>
                <a:rPr lang="pt-BR" sz="800" b="1" dirty="0" err="1">
                  <a:solidFill>
                    <a:schemeClr val="bg1"/>
                  </a:solidFill>
                  <a:latin typeface="Helvetica Neue" panose="02000503000000020004"/>
                  <a:ea typeface="Helvetica Neue" panose="02000503000000020004" pitchFamily="2" charset="0"/>
                  <a:cs typeface="Helvetica Neue" panose="02000503000000020004" pitchFamily="2" charset="0"/>
                </a:rPr>
                <a:t>vs</a:t>
              </a:r>
              <a:r>
                <a:rPr lang="pt-BR" sz="800" b="1" dirty="0">
                  <a:solidFill>
                    <a:schemeClr val="bg1"/>
                  </a:solidFill>
                  <a:latin typeface="Helvetica Neue" panose="02000503000000020004"/>
                  <a:ea typeface="Helvetica Neue" panose="02000503000000020004" pitchFamily="2" charset="0"/>
                  <a:cs typeface="Helvetica Neue" panose="02000503000000020004" pitchFamily="2" charset="0"/>
                </a:rPr>
                <a:t> CSA</a:t>
              </a:r>
            </a:p>
            <a:p>
              <a:endParaRPr lang="en-US" sz="800" b="1" dirty="0">
                <a:solidFill>
                  <a:schemeClr val="bg1"/>
                </a:solidFill>
                <a:latin typeface="Helvetica Neue" panose="02000503000000020004"/>
                <a:ea typeface="Helvetica Neue" panose="02000503000000020004" pitchFamily="2" charset="0"/>
                <a:cs typeface="Helvetica Neue" panose="02000503000000020004" pitchFamily="2" charset="0"/>
              </a:endParaRPr>
            </a:p>
            <a:p>
              <a:endPar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endParaRPr>
            </a:p>
            <a:p>
              <a:r>
                <a:rPr lang="en-US" sz="1000" dirty="0" err="1">
                  <a:solidFill>
                    <a:schemeClr val="bg1"/>
                  </a:solidFill>
                  <a:latin typeface="Helvetica Neue" panose="02000503000000020004"/>
                  <a:ea typeface="Helvetica Neue Medium" panose="02000503000000020004" pitchFamily="2" charset="0"/>
                  <a:cs typeface="Helvetica Neue Medium" panose="02000503000000020004" pitchFamily="2" charset="0"/>
                </a:rPr>
                <a:t>Belatacept</a:t>
              </a:r>
              <a:r>
                <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rPr>
                <a:t> had superior renal function &amp; similar patient/graft survival vs CSA at 1 year, despite a higher rate of acute rejection episodes &amp; post-transplant lymphoproliferative disorders (PTLD). </a:t>
              </a:r>
            </a:p>
          </p:txBody>
        </p:sp>
        <p:sp>
          <p:nvSpPr>
            <p:cNvPr id="31" name="Rectangle 30">
              <a:extLst>
                <a:ext uri="{FF2B5EF4-FFF2-40B4-BE49-F238E27FC236}">
                  <a16:creationId xmlns:a16="http://schemas.microsoft.com/office/drawing/2014/main" id="{BCFC032B-567D-E4E4-7925-D9054826B965}"/>
                </a:ext>
              </a:extLst>
            </p:cNvPr>
            <p:cNvSpPr/>
            <p:nvPr/>
          </p:nvSpPr>
          <p:spPr>
            <a:xfrm>
              <a:off x="4479104" y="3196462"/>
              <a:ext cx="720000" cy="340394"/>
            </a:xfrm>
            <a:prstGeom prst="rect">
              <a:avLst/>
            </a:prstGeom>
          </p:spPr>
          <p:txBody>
            <a:bodyPr wrap="square" anchor="ctr">
              <a:spAutoFit/>
            </a:bodyPr>
            <a:lstStyle/>
            <a:p>
              <a:pPr lvl="0" algn="ctr"/>
              <a:r>
                <a:rPr lang="en-US" sz="1600" b="1" dirty="0">
                  <a:latin typeface="Open Sans" panose="020B0606030504020204"/>
                </a:rPr>
                <a:t>2010</a:t>
              </a:r>
            </a:p>
          </p:txBody>
        </p:sp>
      </p:grpSp>
      <p:grpSp>
        <p:nvGrpSpPr>
          <p:cNvPr id="6" name="Group 5">
            <a:extLst>
              <a:ext uri="{FF2B5EF4-FFF2-40B4-BE49-F238E27FC236}">
                <a16:creationId xmlns:a16="http://schemas.microsoft.com/office/drawing/2014/main" id="{5E421C20-EC48-2909-3B1A-6CBC3396B52B}"/>
              </a:ext>
            </a:extLst>
          </p:cNvPr>
          <p:cNvGrpSpPr/>
          <p:nvPr/>
        </p:nvGrpSpPr>
        <p:grpSpPr>
          <a:xfrm>
            <a:off x="4412116" y="4189579"/>
            <a:ext cx="1800000" cy="2466558"/>
            <a:chOff x="4412116" y="4189579"/>
            <a:chExt cx="1800000" cy="2466558"/>
          </a:xfrm>
        </p:grpSpPr>
        <p:sp>
          <p:nvSpPr>
            <p:cNvPr id="44" name="Rectangle 43">
              <a:extLst>
                <a:ext uri="{FF2B5EF4-FFF2-40B4-BE49-F238E27FC236}">
                  <a16:creationId xmlns:a16="http://schemas.microsoft.com/office/drawing/2014/main" id="{2FA2391D-E38F-0D8E-3C5F-5E5C6854F60C}"/>
                </a:ext>
              </a:extLst>
            </p:cNvPr>
            <p:cNvSpPr/>
            <p:nvPr/>
          </p:nvSpPr>
          <p:spPr>
            <a:xfrm>
              <a:off x="4412116" y="4532137"/>
              <a:ext cx="1800000" cy="212400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800" b="1" dirty="0" err="1">
                  <a:solidFill>
                    <a:schemeClr val="bg1"/>
                  </a:solidFill>
                  <a:latin typeface="Helvetica Neue" panose="02000503000000020004"/>
                  <a:ea typeface="Helvetica Neue" panose="02000503000000020004" pitchFamily="2" charset="0"/>
                  <a:cs typeface="Helvetica Neue" panose="02000503000000020004" pitchFamily="2" charset="0"/>
                </a:rPr>
                <a:t>Durrbach</a:t>
              </a:r>
              <a:r>
                <a:rPr lang="en-US" sz="800" b="1" dirty="0">
                  <a:solidFill>
                    <a:schemeClr val="bg1"/>
                  </a:solidFill>
                  <a:latin typeface="Helvetica Neue" panose="02000503000000020004"/>
                  <a:ea typeface="Helvetica Neue" panose="02000503000000020004" pitchFamily="2" charset="0"/>
                  <a:cs typeface="Helvetica Neue" panose="02000503000000020004" pitchFamily="2" charset="0"/>
                </a:rPr>
                <a:t> et al</a:t>
              </a:r>
            </a:p>
            <a:p>
              <a:endParaRPr lang="en-US" sz="8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dirty="0">
                  <a:solidFill>
                    <a:schemeClr val="bg1"/>
                  </a:solidFill>
                  <a:latin typeface="Helvetica Neue" panose="02000503000000020004"/>
                  <a:ea typeface="Helvetica Neue Condensed" panose="02000503000000020004" pitchFamily="2" charset="0"/>
                  <a:cs typeface="Helvetica Neue Condensed" panose="02000503000000020004" pitchFamily="2" charset="0"/>
                </a:rPr>
                <a:t>BENEFIT-EXT study</a:t>
              </a:r>
            </a:p>
            <a:p>
              <a:pPr algn="ctr"/>
              <a:r>
                <a:rPr lang="en-US" sz="800" b="1" dirty="0" err="1">
                  <a:solidFill>
                    <a:schemeClr val="bg1"/>
                  </a:solidFill>
                  <a:latin typeface="Helvetica Neue" panose="02000503000000020004"/>
                  <a:ea typeface="Helvetica Neue" panose="02000503000000020004" pitchFamily="2" charset="0"/>
                  <a:cs typeface="Helvetica Neue" panose="02000503000000020004" pitchFamily="2" charset="0"/>
                </a:rPr>
                <a:t>Belatacept</a:t>
              </a:r>
              <a:r>
                <a:rPr lang="en-US" sz="800" b="1" dirty="0">
                  <a:solidFill>
                    <a:schemeClr val="bg1"/>
                  </a:solidFill>
                  <a:latin typeface="Helvetica Neue" panose="02000503000000020004"/>
                  <a:ea typeface="Helvetica Neue" panose="02000503000000020004" pitchFamily="2" charset="0"/>
                  <a:cs typeface="Helvetica Neue" panose="02000503000000020004" pitchFamily="2" charset="0"/>
                </a:rPr>
                <a:t> vs CSA in extended criteria donors</a:t>
              </a:r>
            </a:p>
            <a:p>
              <a:endParaRPr lang="en-US" sz="800" b="1" dirty="0">
                <a:solidFill>
                  <a:schemeClr val="bg1"/>
                </a:solidFill>
                <a:latin typeface="Helvetica Neue" panose="02000503000000020004"/>
                <a:ea typeface="Helvetica Neue" panose="02000503000000020004" pitchFamily="2" charset="0"/>
                <a:cs typeface="Helvetica Neue" panose="02000503000000020004" pitchFamily="2" charset="0"/>
              </a:endParaRPr>
            </a:p>
            <a:p>
              <a:r>
                <a:rPr lang="en-US" sz="1000" dirty="0" err="1">
                  <a:solidFill>
                    <a:schemeClr val="bg1"/>
                  </a:solidFill>
                  <a:latin typeface="Helvetica Neue" panose="02000503000000020004"/>
                  <a:ea typeface="Helvetica Neue Medium" panose="02000503000000020004" pitchFamily="2" charset="0"/>
                  <a:cs typeface="Helvetica Neue Medium" panose="02000503000000020004" pitchFamily="2" charset="0"/>
                </a:rPr>
                <a:t>Belatacept</a:t>
              </a:r>
              <a:r>
                <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rPr>
                <a:t> ECD patients achieved similar survival rates, higher estimated GFR (eGFR), increased incidence of PTLD, and improvement on cardiovascular risk profile vs CSA/treated patients.</a:t>
              </a:r>
            </a:p>
          </p:txBody>
        </p:sp>
        <p:sp>
          <p:nvSpPr>
            <p:cNvPr id="20" name="Rectangle 19">
              <a:extLst>
                <a:ext uri="{FF2B5EF4-FFF2-40B4-BE49-F238E27FC236}">
                  <a16:creationId xmlns:a16="http://schemas.microsoft.com/office/drawing/2014/main" id="{4F8C6218-B7EF-A411-92B4-460A7E274C4E}"/>
                </a:ext>
              </a:extLst>
            </p:cNvPr>
            <p:cNvSpPr/>
            <p:nvPr/>
          </p:nvSpPr>
          <p:spPr>
            <a:xfrm>
              <a:off x="4952116" y="4189579"/>
              <a:ext cx="720000" cy="338554"/>
            </a:xfrm>
            <a:prstGeom prst="rect">
              <a:avLst/>
            </a:prstGeom>
          </p:spPr>
          <p:txBody>
            <a:bodyPr wrap="square" anchor="ctr">
              <a:spAutoFit/>
            </a:bodyPr>
            <a:lstStyle/>
            <a:p>
              <a:pPr lvl="0" algn="ctr"/>
              <a:r>
                <a:rPr lang="en-US" sz="1600" b="1" dirty="0">
                  <a:latin typeface="Open Sans" panose="020B0606030504020204"/>
                </a:rPr>
                <a:t>2010</a:t>
              </a:r>
            </a:p>
          </p:txBody>
        </p:sp>
      </p:grpSp>
      <p:grpSp>
        <p:nvGrpSpPr>
          <p:cNvPr id="9" name="Group 8">
            <a:extLst>
              <a:ext uri="{FF2B5EF4-FFF2-40B4-BE49-F238E27FC236}">
                <a16:creationId xmlns:a16="http://schemas.microsoft.com/office/drawing/2014/main" id="{48F64876-5118-5255-718F-7BF1AF2A72B8}"/>
              </a:ext>
            </a:extLst>
          </p:cNvPr>
          <p:cNvGrpSpPr/>
          <p:nvPr/>
        </p:nvGrpSpPr>
        <p:grpSpPr>
          <a:xfrm>
            <a:off x="8176898" y="4189579"/>
            <a:ext cx="1800000" cy="2466558"/>
            <a:chOff x="8176898" y="4189579"/>
            <a:chExt cx="1800000" cy="2466558"/>
          </a:xfrm>
        </p:grpSpPr>
        <p:sp>
          <p:nvSpPr>
            <p:cNvPr id="1038" name="Rectangle 1037">
              <a:extLst>
                <a:ext uri="{FF2B5EF4-FFF2-40B4-BE49-F238E27FC236}">
                  <a16:creationId xmlns:a16="http://schemas.microsoft.com/office/drawing/2014/main" id="{6D5FFB04-10B8-7AE4-AA3C-28018F2A73DA}"/>
                </a:ext>
              </a:extLst>
            </p:cNvPr>
            <p:cNvSpPr/>
            <p:nvPr/>
          </p:nvSpPr>
          <p:spPr>
            <a:xfrm>
              <a:off x="8716898" y="4189579"/>
              <a:ext cx="720000" cy="338554"/>
            </a:xfrm>
            <a:prstGeom prst="rect">
              <a:avLst/>
            </a:prstGeom>
          </p:spPr>
          <p:txBody>
            <a:bodyPr wrap="square" anchor="ctr">
              <a:spAutoFit/>
            </a:bodyPr>
            <a:lstStyle/>
            <a:p>
              <a:pPr lvl="0" algn="ctr"/>
              <a:r>
                <a:rPr lang="en-US" sz="1600" b="1" dirty="0">
                  <a:latin typeface="Open Sans" panose="020B0606030504020204"/>
                </a:rPr>
                <a:t>2014</a:t>
              </a:r>
            </a:p>
          </p:txBody>
        </p:sp>
        <p:sp>
          <p:nvSpPr>
            <p:cNvPr id="105" name="Rectangle 104">
              <a:extLst>
                <a:ext uri="{FF2B5EF4-FFF2-40B4-BE49-F238E27FC236}">
                  <a16:creationId xmlns:a16="http://schemas.microsoft.com/office/drawing/2014/main" id="{56834962-152C-7CB8-C9D0-A0460B411F02}"/>
                </a:ext>
              </a:extLst>
            </p:cNvPr>
            <p:cNvSpPr/>
            <p:nvPr/>
          </p:nvSpPr>
          <p:spPr>
            <a:xfrm>
              <a:off x="8176898" y="4532137"/>
              <a:ext cx="1800000" cy="2124000"/>
            </a:xfrm>
            <a:prstGeom prst="rect">
              <a:avLst/>
            </a:prstGeom>
            <a:solidFill>
              <a:srgbClr val="2F4858"/>
            </a:solidFill>
            <a:ln>
              <a:noFill/>
            </a:ln>
          </p:spPr>
          <p:style>
            <a:lnRef idx="1">
              <a:schemeClr val="accent2"/>
            </a:lnRef>
            <a:fillRef idx="2">
              <a:schemeClr val="accent2"/>
            </a:fillRef>
            <a:effectRef idx="1">
              <a:schemeClr val="accent2"/>
            </a:effectRef>
            <a:fontRef idx="minor">
              <a:schemeClr val="dk1"/>
            </a:fontRef>
          </p:style>
          <p:txBody>
            <a:bodyPr rtlCol="0" anchor="t" anchorCtr="0"/>
            <a:lstStyle/>
            <a:p>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Chadban et al </a:t>
              </a:r>
            </a:p>
            <a:p>
              <a:pPr algn="ctr" rtl="0">
                <a:spcBef>
                  <a:spcPts val="0"/>
                </a:spcBef>
                <a:spcAft>
                  <a:spcPts val="0"/>
                </a:spcAft>
              </a:pPr>
              <a:endPar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endParaRPr>
            </a:p>
            <a:p>
              <a:pPr algn="ctr" rtl="0">
                <a:spcBef>
                  <a:spcPts val="0"/>
                </a:spcBef>
                <a:spcAft>
                  <a:spcPts val="0"/>
                </a:spcAft>
              </a:pPr>
              <a:r>
                <a:rPr lang="en-US" sz="12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SOCRATES</a:t>
              </a:r>
            </a:p>
            <a:p>
              <a:pPr algn="ctr" rtl="0">
                <a:spcBef>
                  <a:spcPts val="0"/>
                </a:spcBef>
                <a:spcAft>
                  <a:spcPts val="0"/>
                </a:spcAft>
              </a:pPr>
              <a:r>
                <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EVR after steroid or CSA withdrawal</a:t>
              </a:r>
            </a:p>
            <a:p>
              <a:pPr rtl="0">
                <a:spcBef>
                  <a:spcPts val="0"/>
                </a:spcBef>
                <a:spcAft>
                  <a:spcPts val="0"/>
                </a:spcAft>
              </a:pPr>
              <a:endParaRPr lang="en-US" sz="800" b="0" dirty="0">
                <a:solidFill>
                  <a:schemeClr val="bg1"/>
                </a:solidFill>
                <a:effectLst/>
                <a:latin typeface="Helvetica Neue" panose="02000503000000020004"/>
                <a:ea typeface="Helvetica Neue" panose="02000503000000020004" pitchFamily="2" charset="0"/>
                <a:cs typeface="Helvetica Neue" panose="02000503000000020004" pitchFamily="2" charset="0"/>
              </a:endParaRPr>
            </a:p>
            <a:p>
              <a:pPr rtl="0">
                <a:spcBef>
                  <a:spcPts val="0"/>
                </a:spcBef>
                <a:spcAft>
                  <a:spcPts val="0"/>
                </a:spcAft>
              </a:pP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Noninferiority in eGFR, but higher trend towards composite treatment failure (BPAR, graft loss, death, loss to follow-up). </a:t>
              </a:r>
            </a:p>
          </p:txBody>
        </p:sp>
      </p:grpSp>
      <p:grpSp>
        <p:nvGrpSpPr>
          <p:cNvPr id="13" name="Group 12">
            <a:extLst>
              <a:ext uri="{FF2B5EF4-FFF2-40B4-BE49-F238E27FC236}">
                <a16:creationId xmlns:a16="http://schemas.microsoft.com/office/drawing/2014/main" id="{F6B9F65D-AE37-0C4C-C078-D9F10B402AA8}"/>
              </a:ext>
            </a:extLst>
          </p:cNvPr>
          <p:cNvGrpSpPr/>
          <p:nvPr/>
        </p:nvGrpSpPr>
        <p:grpSpPr>
          <a:xfrm>
            <a:off x="7642935" y="1111450"/>
            <a:ext cx="1800000" cy="2425406"/>
            <a:chOff x="7642935" y="1111450"/>
            <a:chExt cx="1800000" cy="2425406"/>
          </a:xfrm>
          <a:solidFill>
            <a:srgbClr val="96BDC6"/>
          </a:solidFill>
        </p:grpSpPr>
        <p:sp>
          <p:nvSpPr>
            <p:cNvPr id="1059" name="Rectangle 1058">
              <a:extLst>
                <a:ext uri="{FF2B5EF4-FFF2-40B4-BE49-F238E27FC236}">
                  <a16:creationId xmlns:a16="http://schemas.microsoft.com/office/drawing/2014/main" id="{22D3C0D7-5934-8DFD-A455-B597D912C7DB}"/>
                </a:ext>
              </a:extLst>
            </p:cNvPr>
            <p:cNvSpPr/>
            <p:nvPr/>
          </p:nvSpPr>
          <p:spPr>
            <a:xfrm>
              <a:off x="7642935" y="1111450"/>
              <a:ext cx="1800000" cy="2124000"/>
            </a:xfrm>
            <a:prstGeom prst="rect">
              <a:avLst/>
            </a:prstGeom>
            <a:grpFill/>
            <a:ln>
              <a:noFill/>
            </a:ln>
          </p:spPr>
          <p:style>
            <a:lnRef idx="1">
              <a:schemeClr val="accent4"/>
            </a:lnRef>
            <a:fillRef idx="2">
              <a:schemeClr val="accent4"/>
            </a:fillRef>
            <a:effectRef idx="1">
              <a:schemeClr val="accent4"/>
            </a:effectRef>
            <a:fontRef idx="minor">
              <a:schemeClr val="dk1"/>
            </a:fontRef>
          </p:style>
          <p:txBody>
            <a:bodyPr rtlCol="0" anchor="t" anchorCtr="0"/>
            <a:lstStyle/>
            <a:p>
              <a:r>
                <a:rPr lang="en-US" sz="800" b="1" u="none" strike="noStrike" dirty="0" err="1">
                  <a:solidFill>
                    <a:schemeClr val="tx1"/>
                  </a:solidFill>
                  <a:effectLst/>
                  <a:latin typeface="Helvetica Neue" panose="02000503000000020004"/>
                  <a:ea typeface="Helvetica Neue Condensed" panose="02000503000000020004" pitchFamily="2" charset="0"/>
                  <a:cs typeface="Helvetica Neue Condensed" panose="02000503000000020004" pitchFamily="2" charset="0"/>
                </a:rPr>
                <a:t>Flechner</a:t>
              </a:r>
              <a:r>
                <a:rPr lang="en-US" sz="800" b="1" u="none" strike="noStrike" dirty="0">
                  <a:solidFill>
                    <a:schemeClr val="tx1"/>
                  </a:solidFill>
                  <a:effectLst/>
                  <a:latin typeface="Helvetica Neue" panose="02000503000000020004"/>
                  <a:ea typeface="Helvetica Neue Condensed" panose="02000503000000020004" pitchFamily="2" charset="0"/>
                  <a:cs typeface="Helvetica Neue Condensed" panose="02000503000000020004" pitchFamily="2" charset="0"/>
                </a:rPr>
                <a:t> et al</a:t>
              </a:r>
            </a:p>
            <a:p>
              <a:pPr algn="ctr"/>
              <a:endParaRPr lang="en-US" sz="800" b="1" u="none" strike="noStrike" dirty="0">
                <a:solidFill>
                  <a:schemeClr val="tx1"/>
                </a:solidFill>
                <a:effectLst/>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u="none" strike="noStrike" dirty="0">
                  <a:solidFill>
                    <a:schemeClr val="tx1"/>
                  </a:solidFill>
                  <a:effectLst/>
                  <a:latin typeface="Helvetica Neue" panose="02000503000000020004"/>
                  <a:ea typeface="Helvetica Neue Condensed" panose="02000503000000020004" pitchFamily="2" charset="0"/>
                  <a:cs typeface="Helvetica Neue Condensed" panose="02000503000000020004" pitchFamily="2" charset="0"/>
                </a:rPr>
                <a:t>ORION study</a:t>
              </a:r>
            </a:p>
            <a:p>
              <a:pPr algn="ctr"/>
              <a:r>
                <a:rPr lang="en-US" sz="800" b="1" i="0" u="none" strike="noStrike" dirty="0">
                  <a:solidFill>
                    <a:schemeClr val="tx1"/>
                  </a:solidFill>
                  <a:effectLst/>
                  <a:latin typeface="Helvetica Neue" panose="02000503000000020004"/>
                  <a:ea typeface="Helvetica Neue" panose="02000503000000020004" pitchFamily="2" charset="0"/>
                  <a:cs typeface="Helvetica Neue" panose="02000503000000020004" pitchFamily="2" charset="0"/>
                </a:rPr>
                <a:t> Two SRL-based regimens vs TAC/ MMF</a:t>
              </a:r>
              <a:endParaRPr lang="en-US" sz="900" b="1" i="0" u="none" strike="noStrike" dirty="0">
                <a:solidFill>
                  <a:schemeClr val="tx1"/>
                </a:solidFill>
                <a:effectLst/>
                <a:latin typeface="Helvetica Neue" panose="02000503000000020004"/>
                <a:ea typeface="Helvetica Neue" panose="02000503000000020004" pitchFamily="2" charset="0"/>
                <a:cs typeface="Helvetica Neue" panose="02000503000000020004" pitchFamily="2" charset="0"/>
              </a:endParaRPr>
            </a:p>
            <a:p>
              <a:endPar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endParaRPr>
            </a:p>
            <a:p>
              <a:r>
                <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rPr>
                <a:t>The SRL-based regimens showed similar estimated GFR (eGFR), higher</a:t>
              </a:r>
              <a:r>
                <a:rPr lang="en-US" sz="1000" dirty="0">
                  <a:solidFill>
                    <a:schemeClr val="tx1"/>
                  </a:solidFill>
                  <a:latin typeface="Helvetica Neue" panose="02000503000000020004"/>
                  <a:ea typeface="Helvetica Neue Medium" panose="02000503000000020004" pitchFamily="2" charset="0"/>
                  <a:cs typeface="Helvetica Neue Medium" panose="02000503000000020004" pitchFamily="2" charset="0"/>
                </a:rPr>
                <a:t> </a:t>
              </a:r>
              <a:r>
                <a:rPr lang="en-US" sz="1000" u="none" strike="noStrike" dirty="0">
                  <a:solidFill>
                    <a:schemeClr val="tx1"/>
                  </a:solidFill>
                  <a:effectLst/>
                  <a:latin typeface="Helvetica Neue" panose="02000503000000020004"/>
                  <a:ea typeface="Helvetica Neue Medium" panose="02000503000000020004" pitchFamily="2" charset="0"/>
                  <a:cs typeface="Helvetica Neue Medium" panose="02000503000000020004" pitchFamily="2" charset="0"/>
                </a:rPr>
                <a:t>BCAR rates at one year follow up, delayed wound healing and hyperlipidemia. </a:t>
              </a:r>
            </a:p>
          </p:txBody>
        </p:sp>
        <p:sp>
          <p:nvSpPr>
            <p:cNvPr id="1061" name="Rectangle 1060">
              <a:extLst>
                <a:ext uri="{FF2B5EF4-FFF2-40B4-BE49-F238E27FC236}">
                  <a16:creationId xmlns:a16="http://schemas.microsoft.com/office/drawing/2014/main" id="{14E391CF-AA44-1F8A-7FE0-CE0D3B0E39C6}"/>
                </a:ext>
              </a:extLst>
            </p:cNvPr>
            <p:cNvSpPr/>
            <p:nvPr/>
          </p:nvSpPr>
          <p:spPr>
            <a:xfrm>
              <a:off x="8188198" y="3196462"/>
              <a:ext cx="720000" cy="340394"/>
            </a:xfrm>
            <a:prstGeom prst="rect">
              <a:avLst/>
            </a:prstGeom>
            <a:noFill/>
          </p:spPr>
          <p:txBody>
            <a:bodyPr wrap="square" anchor="ctr">
              <a:spAutoFit/>
            </a:bodyPr>
            <a:lstStyle/>
            <a:p>
              <a:pPr lvl="0" algn="ctr"/>
              <a:r>
                <a:rPr lang="en-US" sz="1600" b="1" dirty="0">
                  <a:latin typeface="Open Sans" panose="020B0606030504020204"/>
                </a:rPr>
                <a:t>2012</a:t>
              </a:r>
            </a:p>
          </p:txBody>
        </p:sp>
      </p:grpSp>
      <p:cxnSp>
        <p:nvCxnSpPr>
          <p:cNvPr id="17" name="Straight Arrow Connector 16">
            <a:extLst>
              <a:ext uri="{FF2B5EF4-FFF2-40B4-BE49-F238E27FC236}">
                <a16:creationId xmlns:a16="http://schemas.microsoft.com/office/drawing/2014/main" id="{5788CD6E-E9F9-BFF3-4434-FC977ABB8742}"/>
              </a:ext>
            </a:extLst>
          </p:cNvPr>
          <p:cNvCxnSpPr>
            <a:cxnSpLocks/>
          </p:cNvCxnSpPr>
          <p:nvPr/>
        </p:nvCxnSpPr>
        <p:spPr>
          <a:xfrm flipV="1">
            <a:off x="208550" y="3836206"/>
            <a:ext cx="11880000" cy="58241"/>
          </a:xfrm>
          <a:prstGeom prst="straightConnector1">
            <a:avLst/>
          </a:prstGeom>
          <a:ln w="85725">
            <a:solidFill>
              <a:srgbClr val="7F557D"/>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7214CCC8-E0EB-F56F-DB29-797038644F0F}"/>
              </a:ext>
            </a:extLst>
          </p:cNvPr>
          <p:cNvGrpSpPr/>
          <p:nvPr/>
        </p:nvGrpSpPr>
        <p:grpSpPr>
          <a:xfrm>
            <a:off x="9502743" y="1111450"/>
            <a:ext cx="1800000" cy="2423566"/>
            <a:chOff x="9502743" y="1111450"/>
            <a:chExt cx="1800000" cy="2423566"/>
          </a:xfrm>
        </p:grpSpPr>
        <p:sp>
          <p:nvSpPr>
            <p:cNvPr id="1029" name="Rectangle 1028">
              <a:extLst>
                <a:ext uri="{FF2B5EF4-FFF2-40B4-BE49-F238E27FC236}">
                  <a16:creationId xmlns:a16="http://schemas.microsoft.com/office/drawing/2014/main" id="{078E18FB-9E34-8384-1FCE-8CC6DE99033F}"/>
                </a:ext>
              </a:extLst>
            </p:cNvPr>
            <p:cNvSpPr/>
            <p:nvPr/>
          </p:nvSpPr>
          <p:spPr>
            <a:xfrm>
              <a:off x="10042743" y="3196462"/>
              <a:ext cx="720000" cy="338554"/>
            </a:xfrm>
            <a:prstGeom prst="rect">
              <a:avLst/>
            </a:prstGeom>
          </p:spPr>
          <p:txBody>
            <a:bodyPr wrap="square" anchor="ctr">
              <a:spAutoFit/>
            </a:bodyPr>
            <a:lstStyle/>
            <a:p>
              <a:pPr lvl="0" algn="ctr"/>
              <a:r>
                <a:rPr lang="en-US" sz="1600" b="1" dirty="0">
                  <a:latin typeface="Open Sans" panose="020B0606030504020204"/>
                </a:rPr>
                <a:t>2017</a:t>
              </a:r>
            </a:p>
          </p:txBody>
        </p:sp>
        <p:sp>
          <p:nvSpPr>
            <p:cNvPr id="126" name="Rectangle 125">
              <a:extLst>
                <a:ext uri="{FF2B5EF4-FFF2-40B4-BE49-F238E27FC236}">
                  <a16:creationId xmlns:a16="http://schemas.microsoft.com/office/drawing/2014/main" id="{CF358BFC-3A00-82F9-2452-ACBF1332CA91}"/>
                </a:ext>
              </a:extLst>
            </p:cNvPr>
            <p:cNvSpPr/>
            <p:nvPr/>
          </p:nvSpPr>
          <p:spPr>
            <a:xfrm>
              <a:off x="9502743" y="1111450"/>
              <a:ext cx="1800000" cy="2124000"/>
            </a:xfrm>
            <a:prstGeom prst="rect">
              <a:avLst/>
            </a:prstGeom>
            <a:solidFill>
              <a:srgbClr val="2F4858"/>
            </a:solidFill>
            <a:ln>
              <a:noFill/>
            </a:ln>
          </p:spPr>
          <p:style>
            <a:lnRef idx="1">
              <a:schemeClr val="accent6"/>
            </a:lnRef>
            <a:fillRef idx="2">
              <a:schemeClr val="accent6"/>
            </a:fillRef>
            <a:effectRef idx="1">
              <a:schemeClr val="accent6"/>
            </a:effectRef>
            <a:fontRef idx="minor">
              <a:schemeClr val="dk1"/>
            </a:fontRef>
          </p:style>
          <p:txBody>
            <a:bodyPr rtlCol="0" anchor="t" anchorCtr="0"/>
            <a:lstStyle/>
            <a:p>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de </a:t>
              </a:r>
              <a:r>
                <a:rPr lang="en-US" sz="800" b="1" u="none" strike="noStrike" dirty="0" err="1">
                  <a:solidFill>
                    <a:schemeClr val="bg1"/>
                  </a:solidFill>
                  <a:effectLst/>
                  <a:latin typeface="Helvetica Neue" panose="02000503000000020004"/>
                  <a:ea typeface="Helvetica Neue" panose="02000503000000020004" pitchFamily="2" charset="0"/>
                  <a:cs typeface="Helvetica Neue" panose="02000503000000020004" pitchFamily="2" charset="0"/>
                </a:rPr>
                <a:t>Fijter</a:t>
              </a:r>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 et al</a:t>
              </a:r>
            </a:p>
            <a:p>
              <a:pPr algn="ctr"/>
              <a:endPar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ELEVATE Trial</a:t>
              </a:r>
            </a:p>
            <a:p>
              <a:pPr algn="ctr"/>
              <a:r>
                <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EVR conversion vs CNI therapy</a:t>
              </a:r>
            </a:p>
            <a:p>
              <a:pPr rtl="0">
                <a:spcBef>
                  <a:spcPts val="0"/>
                </a:spcBef>
                <a:spcAft>
                  <a:spcPts val="0"/>
                </a:spcAft>
              </a:pPr>
              <a:endParaRPr lang="en-US" sz="800" b="1" dirty="0">
                <a:solidFill>
                  <a:schemeClr val="bg1"/>
                </a:solidFill>
                <a:latin typeface="Helvetica Neue" panose="02000503000000020004"/>
                <a:ea typeface="Helvetica Neue Medium" panose="02000503000000020004" pitchFamily="2" charset="0"/>
                <a:cs typeface="Helvetica Neue Medium" panose="02000503000000020004" pitchFamily="2" charset="0"/>
              </a:endParaRPr>
            </a:p>
            <a:p>
              <a:pPr rtl="0">
                <a:spcBef>
                  <a:spcPts val="0"/>
                </a:spcBef>
                <a:spcAft>
                  <a:spcPts val="0"/>
                </a:spcAft>
              </a:pPr>
              <a:endPar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endParaRPr>
            </a:p>
            <a:p>
              <a:pPr rtl="0">
                <a:spcBef>
                  <a:spcPts val="0"/>
                </a:spcBef>
                <a:spcAft>
                  <a:spcPts val="0"/>
                </a:spcAft>
              </a:pP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EVR conversion showed no difference in eGFR after 1 year. However, higher BPAR rates compared to TAC group. .</a:t>
              </a:r>
            </a:p>
          </p:txBody>
        </p:sp>
      </p:grpSp>
      <p:grpSp>
        <p:nvGrpSpPr>
          <p:cNvPr id="10" name="Group 9">
            <a:extLst>
              <a:ext uri="{FF2B5EF4-FFF2-40B4-BE49-F238E27FC236}">
                <a16:creationId xmlns:a16="http://schemas.microsoft.com/office/drawing/2014/main" id="{89C4251E-4FEB-E459-8F91-3B2B67245C32}"/>
              </a:ext>
            </a:extLst>
          </p:cNvPr>
          <p:cNvGrpSpPr/>
          <p:nvPr/>
        </p:nvGrpSpPr>
        <p:grpSpPr>
          <a:xfrm>
            <a:off x="10059288" y="4189579"/>
            <a:ext cx="1800000" cy="2466558"/>
            <a:chOff x="10059288" y="4189579"/>
            <a:chExt cx="1800000" cy="2466558"/>
          </a:xfrm>
        </p:grpSpPr>
        <p:sp>
          <p:nvSpPr>
            <p:cNvPr id="1083" name="Rectangle 1082">
              <a:extLst>
                <a:ext uri="{FF2B5EF4-FFF2-40B4-BE49-F238E27FC236}">
                  <a16:creationId xmlns:a16="http://schemas.microsoft.com/office/drawing/2014/main" id="{56FBC448-FD32-450E-FCD1-5174235A0378}"/>
                </a:ext>
              </a:extLst>
            </p:cNvPr>
            <p:cNvSpPr/>
            <p:nvPr/>
          </p:nvSpPr>
          <p:spPr>
            <a:xfrm>
              <a:off x="10059288" y="4532137"/>
              <a:ext cx="1800000" cy="2124000"/>
            </a:xfrm>
            <a:prstGeom prst="rect">
              <a:avLst/>
            </a:prstGeom>
            <a:solidFill>
              <a:srgbClr val="2F4858"/>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t" anchorCtr="0"/>
            <a:lstStyle/>
            <a:p>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de </a:t>
              </a:r>
              <a:r>
                <a:rPr lang="en-US" sz="800" b="1" u="none" strike="noStrike" dirty="0" err="1">
                  <a:solidFill>
                    <a:schemeClr val="bg1"/>
                  </a:solidFill>
                  <a:effectLst/>
                  <a:latin typeface="Helvetica Neue" panose="02000503000000020004"/>
                  <a:ea typeface="Helvetica Neue" panose="02000503000000020004" pitchFamily="2" charset="0"/>
                  <a:cs typeface="Helvetica Neue" panose="02000503000000020004" pitchFamily="2" charset="0"/>
                </a:rPr>
                <a:t>Fijter</a:t>
              </a:r>
              <a:r>
                <a:rPr lang="en-US" sz="800" b="1" u="none" strike="noStrike" dirty="0">
                  <a:solidFill>
                    <a:schemeClr val="bg1"/>
                  </a:solidFill>
                  <a:effectLst/>
                  <a:latin typeface="Helvetica Neue" panose="02000503000000020004"/>
                  <a:ea typeface="Helvetica Neue" panose="02000503000000020004" pitchFamily="2" charset="0"/>
                  <a:cs typeface="Helvetica Neue" panose="02000503000000020004" pitchFamily="2" charset="0"/>
                </a:rPr>
                <a:t> et al</a:t>
              </a:r>
            </a:p>
            <a:p>
              <a:pPr algn="ctr"/>
              <a:endPar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endParaRPr>
            </a:p>
            <a:p>
              <a:pPr algn="ctr"/>
              <a:r>
                <a:rPr lang="en-US" sz="12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TRANSFORM study</a:t>
              </a:r>
            </a:p>
            <a:p>
              <a:pPr algn="ctr"/>
              <a:r>
                <a:rPr lang="en-US" sz="800" b="1" u="none" strike="noStrike" dirty="0">
                  <a:solidFill>
                    <a:schemeClr val="bg1"/>
                  </a:solidFill>
                  <a:effectLst/>
                  <a:latin typeface="Helvetica Neue" panose="02000503000000020004"/>
                  <a:ea typeface="Helvetica Neue Condensed" panose="02000503000000020004" pitchFamily="2" charset="0"/>
                  <a:cs typeface="Helvetica Neue Condensed" panose="02000503000000020004" pitchFamily="2" charset="0"/>
                </a:rPr>
                <a:t>EVR with reduced CNI therapy noninferiority study</a:t>
              </a:r>
            </a:p>
            <a:p>
              <a:pPr rtl="0">
                <a:spcBef>
                  <a:spcPts val="0"/>
                </a:spcBef>
                <a:spcAft>
                  <a:spcPts val="0"/>
                </a:spcAft>
              </a:pPr>
              <a:endParaRPr lang="en-US" sz="800" b="1" dirty="0">
                <a:solidFill>
                  <a:schemeClr val="bg1"/>
                </a:solidFill>
                <a:latin typeface="Helvetica Neue" panose="02000503000000020004"/>
                <a:ea typeface="Helvetica Neue Medium" panose="02000503000000020004" pitchFamily="2" charset="0"/>
                <a:cs typeface="Helvetica Neue Medium" panose="02000503000000020004" pitchFamily="2" charset="0"/>
              </a:endParaRPr>
            </a:p>
            <a:p>
              <a:pPr rtl="0">
                <a:spcBef>
                  <a:spcPts val="0"/>
                </a:spcBef>
                <a:spcAft>
                  <a:spcPts val="0"/>
                </a:spcAft>
              </a:pP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EVR + </a:t>
              </a:r>
              <a:r>
                <a:rPr lang="en-US" sz="1000" u="none" strike="noStrike" dirty="0" err="1">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rCNI</a:t>
              </a: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 </a:t>
              </a:r>
              <a:r>
                <a:rPr lang="en-US" sz="1000" dirty="0">
                  <a:solidFill>
                    <a:schemeClr val="bg1"/>
                  </a:solidFill>
                  <a:latin typeface="Helvetica Neue" panose="02000503000000020004"/>
                  <a:ea typeface="Helvetica Neue Medium" panose="02000503000000020004" pitchFamily="2" charset="0"/>
                  <a:cs typeface="Helvetica Neue Medium" panose="02000503000000020004" pitchFamily="2" charset="0"/>
                </a:rPr>
                <a:t>was non inferior in eGFR and BPAR endpoints.</a:t>
              </a:r>
              <a:r>
                <a:rPr lang="en-US" sz="1000" u="none" strike="noStrike" dirty="0">
                  <a:solidFill>
                    <a:schemeClr val="bg1"/>
                  </a:solidFill>
                  <a:effectLst/>
                  <a:latin typeface="Helvetica Neue" panose="02000503000000020004"/>
                  <a:ea typeface="Helvetica Neue Medium" panose="02000503000000020004" pitchFamily="2" charset="0"/>
                  <a:cs typeface="Helvetica Neue Medium" panose="02000503000000020004" pitchFamily="2" charset="0"/>
                </a:rPr>
                <a:t> Also, de novo DSA and viral infections were lower compared to standard regimen after 24 months follow up. </a:t>
              </a:r>
            </a:p>
          </p:txBody>
        </p:sp>
        <p:sp>
          <p:nvSpPr>
            <p:cNvPr id="1089" name="Rectangle 1088">
              <a:extLst>
                <a:ext uri="{FF2B5EF4-FFF2-40B4-BE49-F238E27FC236}">
                  <a16:creationId xmlns:a16="http://schemas.microsoft.com/office/drawing/2014/main" id="{170F29C6-057C-598A-4B47-D51C74F50EBB}"/>
                </a:ext>
              </a:extLst>
            </p:cNvPr>
            <p:cNvSpPr/>
            <p:nvPr/>
          </p:nvSpPr>
          <p:spPr>
            <a:xfrm>
              <a:off x="10599288" y="4189579"/>
              <a:ext cx="720000" cy="338554"/>
            </a:xfrm>
            <a:prstGeom prst="rect">
              <a:avLst/>
            </a:prstGeom>
          </p:spPr>
          <p:txBody>
            <a:bodyPr wrap="square" anchor="ctr">
              <a:spAutoFit/>
            </a:bodyPr>
            <a:lstStyle/>
            <a:p>
              <a:pPr lvl="0" algn="ctr"/>
              <a:r>
                <a:rPr lang="en-US" sz="1600" b="1" dirty="0">
                  <a:latin typeface="Open Sans" panose="020B0606030504020204"/>
                  <a:ea typeface="Open Sans" panose="020B0606030504020204" pitchFamily="34" charset="0"/>
                  <a:cs typeface="Open Sans" panose="020B0606030504020204" pitchFamily="34" charset="0"/>
                </a:rPr>
                <a:t>2019</a:t>
              </a:r>
              <a:endParaRPr lang="en-US" sz="1600" dirty="0">
                <a:latin typeface="Open Sans" panose="020B0606030504020204"/>
              </a:endParaRPr>
            </a:p>
          </p:txBody>
        </p:sp>
      </p:grpSp>
      <p:sp>
        <p:nvSpPr>
          <p:cNvPr id="12" name="TextBox 11">
            <a:extLst>
              <a:ext uri="{FF2B5EF4-FFF2-40B4-BE49-F238E27FC236}">
                <a16:creationId xmlns:a16="http://schemas.microsoft.com/office/drawing/2014/main" id="{359DD6CD-5AB6-C1A4-5632-F40DF2635282}"/>
              </a:ext>
            </a:extLst>
          </p:cNvPr>
          <p:cNvSpPr txBox="1"/>
          <p:nvPr/>
        </p:nvSpPr>
        <p:spPr>
          <a:xfrm>
            <a:off x="6947555" y="3412503"/>
            <a:ext cx="184731" cy="369332"/>
          </a:xfrm>
          <a:prstGeom prst="rect">
            <a:avLst/>
          </a:prstGeom>
          <a:noFill/>
        </p:spPr>
        <p:txBody>
          <a:bodyPr wrap="none" rtlCol="0">
            <a:spAutoFit/>
          </a:bodyPr>
          <a:lstStyle/>
          <a:p>
            <a:endParaRPr lang="en-US" dirty="0"/>
          </a:p>
        </p:txBody>
      </p:sp>
      <p:cxnSp>
        <p:nvCxnSpPr>
          <p:cNvPr id="115" name="Elbow Connector 114">
            <a:extLst>
              <a:ext uri="{FF2B5EF4-FFF2-40B4-BE49-F238E27FC236}">
                <a16:creationId xmlns:a16="http://schemas.microsoft.com/office/drawing/2014/main" id="{B3A97139-E5BD-CD0F-3013-2603927B209D}"/>
              </a:ext>
            </a:extLst>
          </p:cNvPr>
          <p:cNvCxnSpPr>
            <a:cxnSpLocks/>
          </p:cNvCxnSpPr>
          <p:nvPr/>
        </p:nvCxnSpPr>
        <p:spPr>
          <a:xfrm rot="5400000" flipH="1" flipV="1">
            <a:off x="734010" y="3643986"/>
            <a:ext cx="496800" cy="295200"/>
          </a:xfrm>
          <a:prstGeom prst="bentConnector3">
            <a:avLst>
              <a:gd name="adj1" fmla="val 86651"/>
            </a:avLst>
          </a:prstGeom>
          <a:ln w="12700">
            <a:solidFill>
              <a:srgbClr val="7F557D"/>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Elbow Connector 1066">
            <a:extLst>
              <a:ext uri="{FF2B5EF4-FFF2-40B4-BE49-F238E27FC236}">
                <a16:creationId xmlns:a16="http://schemas.microsoft.com/office/drawing/2014/main" id="{C0A1D08E-9A7D-60F6-63E7-B37FF93013B7}"/>
              </a:ext>
            </a:extLst>
          </p:cNvPr>
          <p:cNvCxnSpPr>
            <a:cxnSpLocks/>
          </p:cNvCxnSpPr>
          <p:nvPr/>
        </p:nvCxnSpPr>
        <p:spPr>
          <a:xfrm rot="5400000" flipH="1" flipV="1">
            <a:off x="9987459" y="3643986"/>
            <a:ext cx="496800" cy="295200"/>
          </a:xfrm>
          <a:prstGeom prst="bentConnector3">
            <a:avLst>
              <a:gd name="adj1" fmla="val 83521"/>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15" name="Elbow Connector 1043">
            <a:extLst>
              <a:ext uri="{FF2B5EF4-FFF2-40B4-BE49-F238E27FC236}">
                <a16:creationId xmlns:a16="http://schemas.microsoft.com/office/drawing/2014/main" id="{690F4CFB-0BFA-82C0-E2D1-8CF84A889DCD}"/>
              </a:ext>
            </a:extLst>
          </p:cNvPr>
          <p:cNvCxnSpPr>
            <a:cxnSpLocks/>
          </p:cNvCxnSpPr>
          <p:nvPr/>
        </p:nvCxnSpPr>
        <p:spPr>
          <a:xfrm rot="16200000" flipH="1" flipV="1">
            <a:off x="1428992" y="3899746"/>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21" name="Elbow Connector 1043">
            <a:extLst>
              <a:ext uri="{FF2B5EF4-FFF2-40B4-BE49-F238E27FC236}">
                <a16:creationId xmlns:a16="http://schemas.microsoft.com/office/drawing/2014/main" id="{C3D8487B-127C-216F-220E-B287E61DECA0}"/>
              </a:ext>
            </a:extLst>
          </p:cNvPr>
          <p:cNvCxnSpPr>
            <a:cxnSpLocks/>
          </p:cNvCxnSpPr>
          <p:nvPr/>
        </p:nvCxnSpPr>
        <p:spPr>
          <a:xfrm rot="16200000" flipH="1" flipV="1">
            <a:off x="5101576" y="3899747"/>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37" name="Elbow Connector 1043">
            <a:extLst>
              <a:ext uri="{FF2B5EF4-FFF2-40B4-BE49-F238E27FC236}">
                <a16:creationId xmlns:a16="http://schemas.microsoft.com/office/drawing/2014/main" id="{0494D9E6-E617-AF7B-C87C-F2C8C25C153F}"/>
              </a:ext>
            </a:extLst>
          </p:cNvPr>
          <p:cNvCxnSpPr>
            <a:cxnSpLocks/>
          </p:cNvCxnSpPr>
          <p:nvPr/>
        </p:nvCxnSpPr>
        <p:spPr>
          <a:xfrm rot="16200000" flipH="1" flipV="1">
            <a:off x="6937868" y="3899747"/>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38" name="Elbow Connector 1043">
            <a:extLst>
              <a:ext uri="{FF2B5EF4-FFF2-40B4-BE49-F238E27FC236}">
                <a16:creationId xmlns:a16="http://schemas.microsoft.com/office/drawing/2014/main" id="{D822334C-D92D-1B0E-4DDC-A5355BCB8E18}"/>
              </a:ext>
            </a:extLst>
          </p:cNvPr>
          <p:cNvCxnSpPr>
            <a:cxnSpLocks/>
          </p:cNvCxnSpPr>
          <p:nvPr/>
        </p:nvCxnSpPr>
        <p:spPr>
          <a:xfrm rot="16200000" flipH="1" flipV="1">
            <a:off x="8774160" y="3899746"/>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cxnSp>
        <p:nvCxnSpPr>
          <p:cNvPr id="39" name="Elbow Connector 1043">
            <a:extLst>
              <a:ext uri="{FF2B5EF4-FFF2-40B4-BE49-F238E27FC236}">
                <a16:creationId xmlns:a16="http://schemas.microsoft.com/office/drawing/2014/main" id="{08174A83-6620-B8E5-54F5-730AB328271D}"/>
              </a:ext>
            </a:extLst>
          </p:cNvPr>
          <p:cNvCxnSpPr>
            <a:cxnSpLocks/>
          </p:cNvCxnSpPr>
          <p:nvPr/>
        </p:nvCxnSpPr>
        <p:spPr>
          <a:xfrm rot="16200000" flipH="1" flipV="1">
            <a:off x="10610453" y="3899746"/>
            <a:ext cx="532800" cy="194400"/>
          </a:xfrm>
          <a:prstGeom prst="bentConnector5">
            <a:avLst>
              <a:gd name="adj1" fmla="val 42659"/>
              <a:gd name="adj2" fmla="val -1676"/>
              <a:gd name="adj3" fmla="val 90666"/>
            </a:avLst>
          </a:prstGeom>
          <a:ln w="12700">
            <a:solidFill>
              <a:srgbClr val="7F557D"/>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D6D13070-E272-F839-C34E-294A3B4BAE0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590" y="3626627"/>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C8F7F0A2-1129-2DC9-8E88-47FDACF06C9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0054"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a:extLst>
              <a:ext uri="{FF2B5EF4-FFF2-40B4-BE49-F238E27FC236}">
                <a16:creationId xmlns:a16="http://schemas.microsoft.com/office/drawing/2014/main" id="{81A75A82-D5DE-C87F-59C5-25B2154D1A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5318" y="3626627"/>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a:extLst>
              <a:ext uri="{FF2B5EF4-FFF2-40B4-BE49-F238E27FC236}">
                <a16:creationId xmlns:a16="http://schemas.microsoft.com/office/drawing/2014/main" id="{2AE45DC4-6F18-3222-8FA4-4D5C51AA45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7782" y="3626627"/>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488EDFE-19C3-F171-6DA4-855708D938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0774"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a:extLst>
              <a:ext uri="{FF2B5EF4-FFF2-40B4-BE49-F238E27FC236}">
                <a16:creationId xmlns:a16="http://schemas.microsoft.com/office/drawing/2014/main" id="{53753CDB-DCFC-7621-14E8-0126768AC0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6038" y="3626627"/>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6">
            <a:extLst>
              <a:ext uri="{FF2B5EF4-FFF2-40B4-BE49-F238E27FC236}">
                <a16:creationId xmlns:a16="http://schemas.microsoft.com/office/drawing/2014/main" id="{9E73536E-A577-2312-8B5E-E7270AA592F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48502"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
            <a:extLst>
              <a:ext uri="{FF2B5EF4-FFF2-40B4-BE49-F238E27FC236}">
                <a16:creationId xmlns:a16="http://schemas.microsoft.com/office/drawing/2014/main" id="{D06D7AE2-A1F1-FF1B-4832-EBC4B81CDF4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63766"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
            <a:extLst>
              <a:ext uri="{FF2B5EF4-FFF2-40B4-BE49-F238E27FC236}">
                <a16:creationId xmlns:a16="http://schemas.microsoft.com/office/drawing/2014/main" id="{10AE2B95-8100-4581-BEC9-A0C46128E6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94290"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4">
            <a:extLst>
              <a:ext uri="{FF2B5EF4-FFF2-40B4-BE49-F238E27FC236}">
                <a16:creationId xmlns:a16="http://schemas.microsoft.com/office/drawing/2014/main" id="{B7627E9F-6307-4CE7-09C4-44CD576581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79030" y="3630227"/>
            <a:ext cx="424800" cy="424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0843F777-DB12-93C1-20F5-C4F13127A4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6565" y="3626627"/>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
            <a:extLst>
              <a:ext uri="{FF2B5EF4-FFF2-40B4-BE49-F238E27FC236}">
                <a16:creationId xmlns:a16="http://schemas.microsoft.com/office/drawing/2014/main" id="{E642A54D-0102-2C6C-4E9D-F8B5112DEB7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7454" y="3626627"/>
            <a:ext cx="432000" cy="432000"/>
          </a:xfrm>
          <a:prstGeom prst="rect">
            <a:avLst/>
          </a:prstGeom>
          <a:noFill/>
          <a:extLst>
            <a:ext uri="{909E8E84-426E-40DD-AFC4-6F175D3DCCD1}">
              <a14:hiddenFill xmlns:a14="http://schemas.microsoft.com/office/drawing/2010/main">
                <a:solidFill>
                  <a:srgbClr val="FFFFFF"/>
                </a:solidFill>
              </a14:hiddenFill>
            </a:ext>
          </a:extLst>
        </p:spPr>
      </p:pic>
      <p:sp>
        <p:nvSpPr>
          <p:cNvPr id="33" name="Title 1">
            <a:extLst>
              <a:ext uri="{FF2B5EF4-FFF2-40B4-BE49-F238E27FC236}">
                <a16:creationId xmlns:a16="http://schemas.microsoft.com/office/drawing/2014/main" id="{8E7B571D-2E0F-327E-C855-AB0084E90BE6}"/>
              </a:ext>
            </a:extLst>
          </p:cNvPr>
          <p:cNvSpPr txBox="1">
            <a:spLocks/>
          </p:cNvSpPr>
          <p:nvPr/>
        </p:nvSpPr>
        <p:spPr>
          <a:xfrm>
            <a:off x="1114339" y="214753"/>
            <a:ext cx="9579951" cy="720000"/>
          </a:xfrm>
          <a:prstGeom prst="rect">
            <a:avLst/>
          </a:prstGeom>
          <a:noFill/>
          <a:ln>
            <a:noFill/>
          </a:ln>
        </p:spPr>
        <p:txBody>
          <a:bodyPr spcFirstLastPara="1" wrap="square" lIns="95239" tIns="95239" rIns="95239" bIns="95239"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1pPr>
            <a:lvl2pPr marR="0" lvl="1"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2pPr>
            <a:lvl3pPr marR="0" lvl="2"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3pPr>
            <a:lvl4pPr marR="0" lvl="3"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4pPr>
            <a:lvl5pPr marR="0" lvl="4"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5pPr>
            <a:lvl6pPr marR="0" lvl="5"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6pPr>
            <a:lvl7pPr marR="0" lvl="6"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7pPr>
            <a:lvl8pPr marR="0" lvl="7"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8pPr>
            <a:lvl9pPr marR="0" lvl="8" algn="ctr" rtl="0">
              <a:lnSpc>
                <a:spcPct val="100000"/>
              </a:lnSpc>
              <a:spcBef>
                <a:spcPts val="0"/>
              </a:spcBef>
              <a:spcAft>
                <a:spcPts val="0"/>
              </a:spcAft>
              <a:buClr>
                <a:schemeClr val="dk1"/>
              </a:buClr>
              <a:buSzPts val="3600"/>
              <a:buFont typeface="Fira Sans Extra Condensed SemiBold"/>
              <a:buNone/>
              <a:defRPr sz="2849" b="0" i="0" u="none" strike="noStrike" cap="none">
                <a:solidFill>
                  <a:schemeClr val="dk1"/>
                </a:solidFill>
                <a:latin typeface="Fira Sans Extra Condensed SemiBold"/>
                <a:ea typeface="Fira Sans Extra Condensed SemiBold"/>
                <a:cs typeface="Fira Sans Extra Condensed SemiBold"/>
                <a:sym typeface="Fira Sans Extra Condensed SemiBold"/>
              </a:defRPr>
            </a:lvl9pPr>
          </a:lstStyle>
          <a:p>
            <a:r>
              <a:rPr lang="en-GB" sz="2600" b="1" dirty="0">
                <a:solidFill>
                  <a:schemeClr val="tx1"/>
                </a:solidFill>
                <a:latin typeface="Helvetica Neue Condensed Black" panose="02000503000000020004" pitchFamily="2" charset="0"/>
                <a:ea typeface="Helvetica Neue Condensed Black" panose="02000503000000020004" pitchFamily="2" charset="0"/>
                <a:cs typeface="Helvetica Neue Condensed Black" panose="02000503000000020004" pitchFamily="2" charset="0"/>
              </a:rPr>
              <a:t>Landmark studies in Maintenance Immunosuppression </a:t>
            </a:r>
          </a:p>
          <a:p>
            <a:r>
              <a:rPr lang="en-GB" sz="2600" b="1" dirty="0">
                <a:solidFill>
                  <a:schemeClr val="tx1"/>
                </a:solidFill>
                <a:latin typeface="Helvetica Neue Condensed Black" panose="02000503000000020004" pitchFamily="2" charset="0"/>
                <a:ea typeface="Helvetica Neue Condensed Black" panose="02000503000000020004" pitchFamily="2" charset="0"/>
                <a:cs typeface="Helvetica Neue Condensed Black" panose="02000503000000020004" pitchFamily="2" charset="0"/>
              </a:rPr>
              <a:t>             in Kidney Transplantation</a:t>
            </a:r>
            <a:endParaRPr lang="en-IN" sz="2600" b="1" dirty="0">
              <a:solidFill>
                <a:schemeClr val="tx1"/>
              </a:solidFill>
              <a:latin typeface="Helvetica Neue Condensed Black" panose="02000503000000020004" pitchFamily="2" charset="0"/>
              <a:ea typeface="Helvetica Neue Condensed Black" panose="02000503000000020004" pitchFamily="2" charset="0"/>
              <a:cs typeface="Helvetica Neue Condensed Black" panose="02000503000000020004" pitchFamily="2" charset="0"/>
            </a:endParaRPr>
          </a:p>
        </p:txBody>
      </p:sp>
    </p:spTree>
    <p:extLst>
      <p:ext uri="{BB962C8B-B14F-4D97-AF65-F5344CB8AC3E}">
        <p14:creationId xmlns:p14="http://schemas.microsoft.com/office/powerpoint/2010/main" val="1877373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2030</TotalTime>
  <Words>1994</Words>
  <Application>Microsoft Office PowerPoint</Application>
  <PresentationFormat>Widescreen</PresentationFormat>
  <Paragraphs>297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Helvetica Neue</vt:lpstr>
      <vt:lpstr>Helvetica Neue Condensed Black</vt:lpstr>
      <vt:lpstr>Open Sans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Rizvi, Ali</dc:creator>
  <cp:lastModifiedBy>Pallavi Prasad</cp:lastModifiedBy>
  <cp:revision>41</cp:revision>
  <dcterms:created xsi:type="dcterms:W3CDTF">2023-10-06T01:01:13Z</dcterms:created>
  <dcterms:modified xsi:type="dcterms:W3CDTF">2024-03-29T03:38:38Z</dcterms:modified>
</cp:coreProperties>
</file>